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Google Sans Medium"/>
      <p:regular r:id="rId36"/>
      <p:bold r:id="rId37"/>
      <p:italic r:id="rId38"/>
      <p:boldItalic r:id="rId39"/>
    </p:embeddedFont>
    <p:embeddedFont>
      <p:font typeface="Google Sans"/>
      <p:regular r:id="rId40"/>
      <p:bold r:id="rId41"/>
      <p:italic r:id="rId42"/>
      <p:boldItalic r:id="rId43"/>
    </p:embeddedFont>
    <p:embeddedFont>
      <p:font typeface="Open Sans SemiBold"/>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oogleSans-regular.fntdata"/><Relationship Id="rId42" Type="http://schemas.openxmlformats.org/officeDocument/2006/relationships/font" Target="fonts/GoogleSans-italic.fntdata"/><Relationship Id="rId41" Type="http://schemas.openxmlformats.org/officeDocument/2006/relationships/font" Target="fonts/GoogleSans-bold.fntdata"/><Relationship Id="rId44" Type="http://schemas.openxmlformats.org/officeDocument/2006/relationships/font" Target="fonts/OpenSansSemiBold-regular.fntdata"/><Relationship Id="rId43" Type="http://schemas.openxmlformats.org/officeDocument/2006/relationships/font" Target="fonts/GoogleSans-boldItalic.fntdata"/><Relationship Id="rId46" Type="http://schemas.openxmlformats.org/officeDocument/2006/relationships/font" Target="fonts/OpenSansSemiBold-italic.fntdata"/><Relationship Id="rId45" Type="http://schemas.openxmlformats.org/officeDocument/2006/relationships/font" Target="fonts/OpenSans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OpenSans-regular.fntdata"/><Relationship Id="rId47" Type="http://schemas.openxmlformats.org/officeDocument/2006/relationships/font" Target="fonts/OpenSansSemiBold-boldItalic.fntdata"/><Relationship Id="rId49" Type="http://schemas.openxmlformats.org/officeDocument/2006/relationships/font" Target="fonts/Open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GoogleSansMedium-bold.fntdata"/><Relationship Id="rId36" Type="http://schemas.openxmlformats.org/officeDocument/2006/relationships/font" Target="fonts/GoogleSansMedium-regular.fntdata"/><Relationship Id="rId39" Type="http://schemas.openxmlformats.org/officeDocument/2006/relationships/font" Target="fonts/GoogleSansMedium-boldItalic.fntdata"/><Relationship Id="rId38" Type="http://schemas.openxmlformats.org/officeDocument/2006/relationships/font" Target="fonts/GoogleSans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4c37861fa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4c37861fa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4c37861fa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4c37861fa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4c37861fa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4c37861fa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4c37861fa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4c37861fa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4c37861fa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e4c37861fa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4c37861fa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e4c37861fa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4c37861fa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4c37861fa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4c37861fa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4c37861fa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4c37861fa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4c37861fa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4c37861fa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4c37861fa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4c37861fa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4c37861fa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4c37861fa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4c37861fa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e4c37861fa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e4c37861fa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e4c37861fa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e4c37861fa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4c37861fa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4c37861fa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e4c37861fa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e4c37861fa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e4c37861fa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e4c37861fa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4c37861fa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e4c37861fa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4c37861fa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4c37861fa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e4c37861fa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e4c37861fa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4c37861fa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e4c37861fa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4c37861fa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e4c37861fa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4c37861fa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4c37861fa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4c37861fa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4c37861fa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4c37861fa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4c37861fa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4c37861fa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4c37861fa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4c37861fa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4c37861fa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4c37861fa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4c37861fa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4c37861fa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4c37861fa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51" name="Shape 51"/>
        <p:cNvGrpSpPr/>
        <p:nvPr/>
      </p:nvGrpSpPr>
      <p:grpSpPr>
        <a:xfrm>
          <a:off x="0" y="0"/>
          <a:ext cx="0" cy="0"/>
          <a:chOff x="0" y="0"/>
          <a:chExt cx="0" cy="0"/>
        </a:xfrm>
      </p:grpSpPr>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54" name="Shape 54"/>
        <p:cNvGrpSpPr/>
        <p:nvPr/>
      </p:nvGrpSpPr>
      <p:grpSpPr>
        <a:xfrm>
          <a:off x="0" y="0"/>
          <a:ext cx="0" cy="0"/>
          <a:chOff x="0" y="0"/>
          <a:chExt cx="0" cy="0"/>
        </a:xfrm>
      </p:grpSpPr>
      <p:sp>
        <p:nvSpPr>
          <p:cNvPr id="55" name="Google Shape;5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57" name="Shape 57"/>
        <p:cNvGrpSpPr/>
        <p:nvPr/>
      </p:nvGrpSpPr>
      <p:grpSpPr>
        <a:xfrm>
          <a:off x="0" y="0"/>
          <a:ext cx="0" cy="0"/>
          <a:chOff x="0" y="0"/>
          <a:chExt cx="0" cy="0"/>
        </a:xfrm>
      </p:grpSpPr>
      <p:sp>
        <p:nvSpPr>
          <p:cNvPr id="58" name="Google Shape;5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60" name="Shape 60"/>
        <p:cNvGrpSpPr/>
        <p:nvPr/>
      </p:nvGrpSpPr>
      <p:grpSpPr>
        <a:xfrm>
          <a:off x="0" y="0"/>
          <a:ext cx="0" cy="0"/>
          <a:chOff x="0" y="0"/>
          <a:chExt cx="0" cy="0"/>
        </a:xfrm>
      </p:grpSpPr>
      <p:sp>
        <p:nvSpPr>
          <p:cNvPr id="61" name="Google Shape;6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63" name="Shape 63"/>
        <p:cNvGrpSpPr/>
        <p:nvPr/>
      </p:nvGrpSpPr>
      <p:grpSpPr>
        <a:xfrm>
          <a:off x="0" y="0"/>
          <a:ext cx="0" cy="0"/>
          <a:chOff x="0" y="0"/>
          <a:chExt cx="0" cy="0"/>
        </a:xfrm>
      </p:grpSpPr>
      <p:sp>
        <p:nvSpPr>
          <p:cNvPr id="64" name="Google Shape;6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66" name="Shape 66"/>
        <p:cNvGrpSpPr/>
        <p:nvPr/>
      </p:nvGrpSpPr>
      <p:grpSpPr>
        <a:xfrm>
          <a:off x="0" y="0"/>
          <a:ext cx="0" cy="0"/>
          <a:chOff x="0" y="0"/>
          <a:chExt cx="0" cy="0"/>
        </a:xfrm>
      </p:grpSpPr>
      <p:sp>
        <p:nvSpPr>
          <p:cNvPr id="67" name="Google Shape;6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69" name="Shape 69"/>
        <p:cNvGrpSpPr/>
        <p:nvPr/>
      </p:nvGrpSpPr>
      <p:grpSpPr>
        <a:xfrm>
          <a:off x="0" y="0"/>
          <a:ext cx="0" cy="0"/>
          <a:chOff x="0" y="0"/>
          <a:chExt cx="0" cy="0"/>
        </a:xfrm>
      </p:grpSpPr>
      <p:sp>
        <p:nvSpPr>
          <p:cNvPr id="70" name="Google Shape;7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6" name="Shape 76"/>
        <p:cNvGrpSpPr/>
        <p:nvPr/>
      </p:nvGrpSpPr>
      <p:grpSpPr>
        <a:xfrm>
          <a:off x="0" y="0"/>
          <a:ext cx="0" cy="0"/>
          <a:chOff x="0" y="0"/>
          <a:chExt cx="0" cy="0"/>
        </a:xfrm>
      </p:grpSpPr>
      <p:sp>
        <p:nvSpPr>
          <p:cNvPr id="77" name="Google Shape;77;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8" name="Google Shape;78;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 name="Google Shape;7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2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 name="Shape 81"/>
        <p:cNvGrpSpPr/>
        <p:nvPr/>
      </p:nvGrpSpPr>
      <p:grpSpPr>
        <a:xfrm>
          <a:off x="0" y="0"/>
          <a:ext cx="0" cy="0"/>
          <a:chOff x="0" y="0"/>
          <a:chExt cx="0" cy="0"/>
        </a:xfrm>
      </p:grpSpPr>
      <p:sp>
        <p:nvSpPr>
          <p:cNvPr id="82" name="Google Shape;82;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 name="Google Shape;8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sp>
        <p:nvSpPr>
          <p:cNvPr id="85" name="Google Shape;85;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7" name="Google Shape;8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8" name="Shape 88"/>
        <p:cNvGrpSpPr/>
        <p:nvPr/>
      </p:nvGrpSpPr>
      <p:grpSpPr>
        <a:xfrm>
          <a:off x="0" y="0"/>
          <a:ext cx="0" cy="0"/>
          <a:chOff x="0" y="0"/>
          <a:chExt cx="0" cy="0"/>
        </a:xfrm>
      </p:grpSpPr>
      <p:sp>
        <p:nvSpPr>
          <p:cNvPr id="89" name="Google Shape;89;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1" name="Google Shape;91;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2" name="Google Shape;9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6" name="Shape 96"/>
        <p:cNvGrpSpPr/>
        <p:nvPr/>
      </p:nvGrpSpPr>
      <p:grpSpPr>
        <a:xfrm>
          <a:off x="0" y="0"/>
          <a:ext cx="0" cy="0"/>
          <a:chOff x="0" y="0"/>
          <a:chExt cx="0" cy="0"/>
        </a:xfrm>
      </p:grpSpPr>
      <p:sp>
        <p:nvSpPr>
          <p:cNvPr id="97" name="Google Shape;97;p2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2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9" name="Google Shape;9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 name="Shape 100"/>
        <p:cNvGrpSpPr/>
        <p:nvPr/>
      </p:nvGrpSpPr>
      <p:grpSpPr>
        <a:xfrm>
          <a:off x="0" y="0"/>
          <a:ext cx="0" cy="0"/>
          <a:chOff x="0" y="0"/>
          <a:chExt cx="0" cy="0"/>
        </a:xfrm>
      </p:grpSpPr>
      <p:sp>
        <p:nvSpPr>
          <p:cNvPr id="101" name="Google Shape;101;p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2" name="Google Shape;10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3" name="Shape 103"/>
        <p:cNvGrpSpPr/>
        <p:nvPr/>
      </p:nvGrpSpPr>
      <p:grpSpPr>
        <a:xfrm>
          <a:off x="0" y="0"/>
          <a:ext cx="0" cy="0"/>
          <a:chOff x="0" y="0"/>
          <a:chExt cx="0" cy="0"/>
        </a:xfrm>
      </p:grpSpPr>
      <p:sp>
        <p:nvSpPr>
          <p:cNvPr id="104" name="Google Shape;104;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6" name="Google Shape;106;p2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7" name="Google Shape;107;p2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8" name="Google Shape;10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 name="Shape 109"/>
        <p:cNvGrpSpPr/>
        <p:nvPr/>
      </p:nvGrpSpPr>
      <p:grpSpPr>
        <a:xfrm>
          <a:off x="0" y="0"/>
          <a:ext cx="0" cy="0"/>
          <a:chOff x="0" y="0"/>
          <a:chExt cx="0" cy="0"/>
        </a:xfrm>
      </p:grpSpPr>
      <p:sp>
        <p:nvSpPr>
          <p:cNvPr id="110" name="Google Shape;110;p2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1" name="Google Shape;11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p3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4" name="Google Shape;114;p3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15" name="Google Shape;11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116" name="Shape 116"/>
        <p:cNvGrpSpPr/>
        <p:nvPr/>
      </p:nvGrpSpPr>
      <p:grpSpPr>
        <a:xfrm>
          <a:off x="0" y="0"/>
          <a:ext cx="0" cy="0"/>
          <a:chOff x="0" y="0"/>
          <a:chExt cx="0" cy="0"/>
        </a:xfrm>
      </p:grpSpPr>
      <p:sp>
        <p:nvSpPr>
          <p:cNvPr id="117" name="Google Shape;11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31"/>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120" name="Shape 120"/>
        <p:cNvGrpSpPr/>
        <p:nvPr/>
      </p:nvGrpSpPr>
      <p:grpSpPr>
        <a:xfrm>
          <a:off x="0" y="0"/>
          <a:ext cx="0" cy="0"/>
          <a:chOff x="0" y="0"/>
          <a:chExt cx="0" cy="0"/>
        </a:xfrm>
      </p:grpSpPr>
      <p:sp>
        <p:nvSpPr>
          <p:cNvPr id="121" name="Google Shape;12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2" name="Google Shape;122;p32"/>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124" name="Shape 124"/>
        <p:cNvGrpSpPr/>
        <p:nvPr/>
      </p:nvGrpSpPr>
      <p:grpSpPr>
        <a:xfrm>
          <a:off x="0" y="0"/>
          <a:ext cx="0" cy="0"/>
          <a:chOff x="0" y="0"/>
          <a:chExt cx="0" cy="0"/>
        </a:xfrm>
      </p:grpSpPr>
      <p:sp>
        <p:nvSpPr>
          <p:cNvPr id="125" name="Google Shape;12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33"/>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128" name="Shape 128"/>
        <p:cNvGrpSpPr/>
        <p:nvPr/>
      </p:nvGrpSpPr>
      <p:grpSpPr>
        <a:xfrm>
          <a:off x="0" y="0"/>
          <a:ext cx="0" cy="0"/>
          <a:chOff x="0" y="0"/>
          <a:chExt cx="0" cy="0"/>
        </a:xfrm>
      </p:grpSpPr>
      <p:sp>
        <p:nvSpPr>
          <p:cNvPr id="129" name="Google Shape;12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34"/>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132" name="Shape 132"/>
        <p:cNvGrpSpPr/>
        <p:nvPr/>
      </p:nvGrpSpPr>
      <p:grpSpPr>
        <a:xfrm>
          <a:off x="0" y="0"/>
          <a:ext cx="0" cy="0"/>
          <a:chOff x="0" y="0"/>
          <a:chExt cx="0" cy="0"/>
        </a:xfrm>
      </p:grpSpPr>
      <p:sp>
        <p:nvSpPr>
          <p:cNvPr id="133" name="Google Shape;13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35"/>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136" name="Shape 136"/>
        <p:cNvGrpSpPr/>
        <p:nvPr/>
      </p:nvGrpSpPr>
      <p:grpSpPr>
        <a:xfrm>
          <a:off x="0" y="0"/>
          <a:ext cx="0" cy="0"/>
          <a:chOff x="0" y="0"/>
          <a:chExt cx="0" cy="0"/>
        </a:xfrm>
      </p:grpSpPr>
      <p:sp>
        <p:nvSpPr>
          <p:cNvPr id="137" name="Google Shape;13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36"/>
          <p:cNvSpPr/>
          <p:nvPr/>
        </p:nvSpPr>
        <p:spPr>
          <a:xfrm>
            <a:off x="0" y="329125"/>
            <a:ext cx="69300" cy="7530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140" name="Shape 140"/>
        <p:cNvGrpSpPr/>
        <p:nvPr/>
      </p:nvGrpSpPr>
      <p:grpSpPr>
        <a:xfrm>
          <a:off x="0" y="0"/>
          <a:ext cx="0" cy="0"/>
          <a:chOff x="0" y="0"/>
          <a:chExt cx="0" cy="0"/>
        </a:xfrm>
      </p:grpSpPr>
      <p:sp>
        <p:nvSpPr>
          <p:cNvPr id="141" name="Google Shape;14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37"/>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144" name="Shape 144"/>
        <p:cNvGrpSpPr/>
        <p:nvPr/>
      </p:nvGrpSpPr>
      <p:grpSpPr>
        <a:xfrm>
          <a:off x="0" y="0"/>
          <a:ext cx="0" cy="0"/>
          <a:chOff x="0" y="0"/>
          <a:chExt cx="0" cy="0"/>
        </a:xfrm>
      </p:grpSpPr>
      <p:sp>
        <p:nvSpPr>
          <p:cNvPr id="145" name="Google Shape;14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8"/>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theme" Target="../theme/theme3.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2" name="Shape 72"/>
        <p:cNvGrpSpPr/>
        <p:nvPr/>
      </p:nvGrpSpPr>
      <p:grpSpPr>
        <a:xfrm>
          <a:off x="0" y="0"/>
          <a:ext cx="0" cy="0"/>
          <a:chOff x="0" y="0"/>
          <a:chExt cx="0" cy="0"/>
        </a:xfrm>
      </p:grpSpPr>
      <p:sp>
        <p:nvSpPr>
          <p:cNvPr id="73" name="Google Shape;73;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4" name="Google Shape;74;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75" name="Google Shape;7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10.jpg"/><Relationship Id="rId6" Type="http://schemas.openxmlformats.org/officeDocument/2006/relationships/image" Target="../media/image9.jpg"/><Relationship Id="rId7"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hyperlink" Target="https://xd.adobe.com/view/d2b18156-08e8-4b8f-9242-dc9d3a318537-87e2/?fullscree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151" name="Shape 151"/>
        <p:cNvGrpSpPr/>
        <p:nvPr/>
      </p:nvGrpSpPr>
      <p:grpSpPr>
        <a:xfrm>
          <a:off x="0" y="0"/>
          <a:ext cx="0" cy="0"/>
          <a:chOff x="0" y="0"/>
          <a:chExt cx="0" cy="0"/>
        </a:xfrm>
      </p:grpSpPr>
      <p:sp>
        <p:nvSpPr>
          <p:cNvPr id="152" name="Google Shape;152;p39"/>
          <p:cNvSpPr txBox="1"/>
          <p:nvPr/>
        </p:nvSpPr>
        <p:spPr>
          <a:xfrm>
            <a:off x="517675" y="1419675"/>
            <a:ext cx="7536300" cy="12930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3600">
                <a:solidFill>
                  <a:srgbClr val="FFFFFF"/>
                </a:solidFill>
                <a:latin typeface="Open Sans SemiBold"/>
                <a:ea typeface="Open Sans SemiBold"/>
                <a:cs typeface="Open Sans SemiBold"/>
                <a:sym typeface="Open Sans SemiBold"/>
              </a:rPr>
              <a:t>Happy Place Website for Finding Rental Homes</a:t>
            </a:r>
            <a:endParaRPr sz="3600">
              <a:solidFill>
                <a:srgbClr val="FFFFFF"/>
              </a:solidFill>
              <a:latin typeface="Open Sans SemiBold"/>
              <a:ea typeface="Open Sans SemiBold"/>
              <a:cs typeface="Open Sans SemiBold"/>
              <a:sym typeface="Open Sans SemiBold"/>
            </a:endParaRPr>
          </a:p>
        </p:txBody>
      </p:sp>
      <p:sp>
        <p:nvSpPr>
          <p:cNvPr id="153" name="Google Shape;153;p39"/>
          <p:cNvSpPr txBox="1"/>
          <p:nvPr/>
        </p:nvSpPr>
        <p:spPr>
          <a:xfrm>
            <a:off x="517675" y="2769663"/>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Sanam Permeh</a:t>
            </a:r>
            <a:endParaRPr sz="2400">
              <a:solidFill>
                <a:srgbClr val="FFFFFF"/>
              </a:solidFill>
              <a:latin typeface="Open Sans"/>
              <a:ea typeface="Open Sans"/>
              <a:cs typeface="Open Sans"/>
              <a:sym typeface="Open Sans"/>
            </a:endParaRPr>
          </a:p>
        </p:txBody>
      </p:sp>
      <p:cxnSp>
        <p:nvCxnSpPr>
          <p:cNvPr id="154" name="Google Shape;154;p39"/>
          <p:cNvCxnSpPr/>
          <p:nvPr/>
        </p:nvCxnSpPr>
        <p:spPr>
          <a:xfrm rot="10800000">
            <a:off x="517675" y="2712675"/>
            <a:ext cx="65700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9900"/>
        </a:solidFill>
      </p:bgPr>
    </p:bg>
    <p:spTree>
      <p:nvGrpSpPr>
        <p:cNvPr id="236" name="Shape 236"/>
        <p:cNvGrpSpPr/>
        <p:nvPr/>
      </p:nvGrpSpPr>
      <p:grpSpPr>
        <a:xfrm>
          <a:off x="0" y="0"/>
          <a:ext cx="0" cy="0"/>
          <a:chOff x="0" y="0"/>
          <a:chExt cx="0" cy="0"/>
        </a:xfrm>
      </p:grpSpPr>
      <p:sp>
        <p:nvSpPr>
          <p:cNvPr id="237" name="Google Shape;237;p48"/>
          <p:cNvSpPr txBox="1"/>
          <p:nvPr/>
        </p:nvSpPr>
        <p:spPr>
          <a:xfrm>
            <a:off x="3721275" y="1886850"/>
            <a:ext cx="63021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Sitemap</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a:t>
            </a:r>
            <a:r>
              <a:rPr lang="en">
                <a:solidFill>
                  <a:srgbClr val="FFFFFF"/>
                </a:solidFill>
                <a:latin typeface="Open Sans"/>
                <a:ea typeface="Open Sans"/>
                <a:cs typeface="Open Sans"/>
                <a:sym typeface="Open Sans"/>
              </a:rPr>
              <a:t>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38" name="Google Shape;238;p48"/>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39" name="Google Shape;239;p48"/>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9"/>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Sitemap</a:t>
            </a:r>
            <a:endParaRPr sz="2400">
              <a:solidFill>
                <a:srgbClr val="5F6368"/>
              </a:solidFill>
              <a:latin typeface="Open Sans"/>
              <a:ea typeface="Open Sans"/>
              <a:cs typeface="Open Sans"/>
              <a:sym typeface="Open Sans"/>
            </a:endParaRPr>
          </a:p>
        </p:txBody>
      </p:sp>
      <p:sp>
        <p:nvSpPr>
          <p:cNvPr id="245" name="Google Shape;245;p49"/>
          <p:cNvSpPr txBox="1"/>
          <p:nvPr/>
        </p:nvSpPr>
        <p:spPr>
          <a:xfrm>
            <a:off x="517675" y="1182100"/>
            <a:ext cx="2850900" cy="3986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300">
                <a:solidFill>
                  <a:srgbClr val="5F6368"/>
                </a:solidFill>
                <a:latin typeface="Open Sans"/>
                <a:ea typeface="Open Sans"/>
                <a:cs typeface="Open Sans"/>
                <a:sym typeface="Open Sans"/>
              </a:rPr>
              <a:t>As property websites are usually too busy, Difficulty with website navigation was a primary pain point for users, so I used that knowledge to create a sitemap. </a:t>
            </a:r>
            <a:endParaRPr sz="13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sz="13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sz="1300">
                <a:solidFill>
                  <a:srgbClr val="5F6368"/>
                </a:solidFill>
                <a:latin typeface="Open Sans"/>
                <a:ea typeface="Open Sans"/>
                <a:cs typeface="Open Sans"/>
                <a:sym typeface="Open Sans"/>
              </a:rPr>
              <a:t>My goal here was to make strategic information architecture decisions that would improve overall website navigation. The structure I chose was designed to make things simple and easy. </a:t>
            </a:r>
            <a:endParaRPr sz="13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300">
              <a:solidFill>
                <a:srgbClr val="5F6368"/>
              </a:solidFill>
              <a:latin typeface="Open Sans"/>
              <a:ea typeface="Open Sans"/>
              <a:cs typeface="Open Sans"/>
              <a:sym typeface="Open Sans"/>
            </a:endParaRPr>
          </a:p>
        </p:txBody>
      </p:sp>
      <p:pic>
        <p:nvPicPr>
          <p:cNvPr id="246" name="Google Shape;246;p49"/>
          <p:cNvPicPr preferRelativeResize="0"/>
          <p:nvPr/>
        </p:nvPicPr>
        <p:blipFill>
          <a:blip r:embed="rId3">
            <a:alphaModFix/>
          </a:blip>
          <a:stretch>
            <a:fillRect/>
          </a:stretch>
        </p:blipFill>
        <p:spPr>
          <a:xfrm>
            <a:off x="3331750" y="961775"/>
            <a:ext cx="5365077" cy="3468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50"/>
          <p:cNvPicPr preferRelativeResize="0"/>
          <p:nvPr/>
        </p:nvPicPr>
        <p:blipFill>
          <a:blip r:embed="rId3">
            <a:alphaModFix/>
          </a:blip>
          <a:stretch>
            <a:fillRect/>
          </a:stretch>
        </p:blipFill>
        <p:spPr>
          <a:xfrm>
            <a:off x="5173274" y="2817226"/>
            <a:ext cx="1727127" cy="1600201"/>
          </a:xfrm>
          <a:prstGeom prst="rect">
            <a:avLst/>
          </a:prstGeom>
          <a:noFill/>
          <a:ln>
            <a:noFill/>
          </a:ln>
        </p:spPr>
      </p:pic>
      <p:sp>
        <p:nvSpPr>
          <p:cNvPr id="252" name="Google Shape;252;p50"/>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Paper wireframes </a:t>
            </a:r>
            <a:endParaRPr sz="2400">
              <a:solidFill>
                <a:srgbClr val="5F6368"/>
              </a:solidFill>
              <a:latin typeface="Open Sans"/>
              <a:ea typeface="Open Sans"/>
              <a:cs typeface="Open Sans"/>
              <a:sym typeface="Open Sans"/>
            </a:endParaRPr>
          </a:p>
        </p:txBody>
      </p:sp>
      <p:pic>
        <p:nvPicPr>
          <p:cNvPr id="253" name="Google Shape;253;p50"/>
          <p:cNvPicPr preferRelativeResize="0"/>
          <p:nvPr/>
        </p:nvPicPr>
        <p:blipFill>
          <a:blip r:embed="rId4">
            <a:alphaModFix/>
          </a:blip>
          <a:stretch>
            <a:fillRect/>
          </a:stretch>
        </p:blipFill>
        <p:spPr>
          <a:xfrm>
            <a:off x="3601200" y="1072136"/>
            <a:ext cx="1572076" cy="1596215"/>
          </a:xfrm>
          <a:prstGeom prst="rect">
            <a:avLst/>
          </a:prstGeom>
          <a:noFill/>
          <a:ln>
            <a:noFill/>
          </a:ln>
        </p:spPr>
      </p:pic>
      <p:pic>
        <p:nvPicPr>
          <p:cNvPr id="254" name="Google Shape;254;p50"/>
          <p:cNvPicPr preferRelativeResize="0"/>
          <p:nvPr/>
        </p:nvPicPr>
        <p:blipFill>
          <a:blip r:embed="rId5">
            <a:alphaModFix/>
          </a:blip>
          <a:stretch>
            <a:fillRect/>
          </a:stretch>
        </p:blipFill>
        <p:spPr>
          <a:xfrm>
            <a:off x="5173275" y="1068150"/>
            <a:ext cx="1572076" cy="1600200"/>
          </a:xfrm>
          <a:prstGeom prst="rect">
            <a:avLst/>
          </a:prstGeom>
          <a:noFill/>
          <a:ln>
            <a:noFill/>
          </a:ln>
        </p:spPr>
      </p:pic>
      <p:pic>
        <p:nvPicPr>
          <p:cNvPr id="255" name="Google Shape;255;p50"/>
          <p:cNvPicPr preferRelativeResize="0"/>
          <p:nvPr/>
        </p:nvPicPr>
        <p:blipFill>
          <a:blip r:embed="rId6">
            <a:alphaModFix/>
          </a:blip>
          <a:stretch>
            <a:fillRect/>
          </a:stretch>
        </p:blipFill>
        <p:spPr>
          <a:xfrm>
            <a:off x="3489600" y="2724138"/>
            <a:ext cx="1554480" cy="1707676"/>
          </a:xfrm>
          <a:prstGeom prst="rect">
            <a:avLst/>
          </a:prstGeom>
          <a:noFill/>
          <a:ln>
            <a:noFill/>
          </a:ln>
        </p:spPr>
      </p:pic>
      <p:sp>
        <p:nvSpPr>
          <p:cNvPr id="256" name="Google Shape;256;p50"/>
          <p:cNvSpPr/>
          <p:nvPr/>
        </p:nvSpPr>
        <p:spPr>
          <a:xfrm>
            <a:off x="3408538" y="1066800"/>
            <a:ext cx="3371400" cy="3495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0"/>
          <p:cNvSpPr/>
          <p:nvPr/>
        </p:nvSpPr>
        <p:spPr>
          <a:xfrm>
            <a:off x="4945713" y="2162175"/>
            <a:ext cx="219600" cy="219600"/>
          </a:xfrm>
          <a:prstGeom prst="star5">
            <a:avLst>
              <a:gd fmla="val 19098" name="adj"/>
              <a:gd fmla="val 105146" name="hf"/>
              <a:gd fmla="val 110557" name="vf"/>
            </a:avLst>
          </a:prstGeom>
          <a:solidFill>
            <a:srgbClr val="FF9900"/>
          </a:solidFill>
          <a:ln cap="flat" cmpd="sng" w="9525">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0"/>
          <p:cNvSpPr/>
          <p:nvPr/>
        </p:nvSpPr>
        <p:spPr>
          <a:xfrm>
            <a:off x="4879363" y="3143250"/>
            <a:ext cx="219600" cy="219600"/>
          </a:xfrm>
          <a:prstGeom prst="star5">
            <a:avLst>
              <a:gd fmla="val 19098" name="adj"/>
              <a:gd fmla="val 105146" name="hf"/>
              <a:gd fmla="val 110557" name="vf"/>
            </a:avLst>
          </a:prstGeom>
          <a:solidFill>
            <a:srgbClr val="FF9900"/>
          </a:solidFill>
          <a:ln cap="flat" cmpd="sng" w="9525">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0"/>
          <p:cNvSpPr/>
          <p:nvPr/>
        </p:nvSpPr>
        <p:spPr>
          <a:xfrm>
            <a:off x="4898800" y="3512625"/>
            <a:ext cx="219600" cy="219600"/>
          </a:xfrm>
          <a:prstGeom prst="star5">
            <a:avLst>
              <a:gd fmla="val 19098" name="adj"/>
              <a:gd fmla="val 105146" name="hf"/>
              <a:gd fmla="val 110557" name="vf"/>
            </a:avLst>
          </a:prstGeom>
          <a:solidFill>
            <a:srgbClr val="FF9900"/>
          </a:solidFill>
          <a:ln cap="flat" cmpd="sng" w="9525">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0"/>
          <p:cNvSpPr/>
          <p:nvPr/>
        </p:nvSpPr>
        <p:spPr>
          <a:xfrm>
            <a:off x="6525750" y="2162175"/>
            <a:ext cx="219600" cy="219600"/>
          </a:xfrm>
          <a:prstGeom prst="star5">
            <a:avLst>
              <a:gd fmla="val 19098" name="adj"/>
              <a:gd fmla="val 105146" name="hf"/>
              <a:gd fmla="val 110557" name="vf"/>
            </a:avLst>
          </a:prstGeom>
          <a:solidFill>
            <a:srgbClr val="FF9900"/>
          </a:solidFill>
          <a:ln cap="flat" cmpd="sng" w="9525">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0"/>
          <p:cNvSpPr/>
          <p:nvPr/>
        </p:nvSpPr>
        <p:spPr>
          <a:xfrm>
            <a:off x="6580650" y="2923650"/>
            <a:ext cx="219600" cy="219600"/>
          </a:xfrm>
          <a:prstGeom prst="star5">
            <a:avLst>
              <a:gd fmla="val 19098" name="adj"/>
              <a:gd fmla="val 105146" name="hf"/>
              <a:gd fmla="val 110557" name="vf"/>
            </a:avLst>
          </a:prstGeom>
          <a:solidFill>
            <a:srgbClr val="FF9900"/>
          </a:solidFill>
          <a:ln cap="flat" cmpd="sng" w="9525">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0"/>
          <p:cNvSpPr/>
          <p:nvPr/>
        </p:nvSpPr>
        <p:spPr>
          <a:xfrm>
            <a:off x="6580650" y="3209925"/>
            <a:ext cx="219600" cy="219600"/>
          </a:xfrm>
          <a:prstGeom prst="star5">
            <a:avLst>
              <a:gd fmla="val 19098" name="adj"/>
              <a:gd fmla="val 105146" name="hf"/>
              <a:gd fmla="val 110557" name="vf"/>
            </a:avLst>
          </a:prstGeom>
          <a:solidFill>
            <a:srgbClr val="FF9900"/>
          </a:solidFill>
          <a:ln cap="flat" cmpd="sng" w="9525">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 name="Google Shape;263;p50"/>
          <p:cNvCxnSpPr>
            <a:stCxn id="256" idx="3"/>
            <a:endCxn id="264" idx="1"/>
          </p:cNvCxnSpPr>
          <p:nvPr/>
        </p:nvCxnSpPr>
        <p:spPr>
          <a:xfrm>
            <a:off x="6779938" y="2814600"/>
            <a:ext cx="540900" cy="0"/>
          </a:xfrm>
          <a:prstGeom prst="straightConnector1">
            <a:avLst/>
          </a:prstGeom>
          <a:noFill/>
          <a:ln cap="flat" cmpd="sng" w="38100">
            <a:solidFill>
              <a:srgbClr val="F29900"/>
            </a:solidFill>
            <a:prstDash val="solid"/>
            <a:round/>
            <a:headEnd len="med" w="med" type="none"/>
            <a:tailEnd len="med" w="med" type="triangle"/>
          </a:ln>
        </p:spPr>
      </p:cxnSp>
      <p:sp>
        <p:nvSpPr>
          <p:cNvPr id="265" name="Google Shape;265;p50"/>
          <p:cNvSpPr txBox="1"/>
          <p:nvPr/>
        </p:nvSpPr>
        <p:spPr>
          <a:xfrm>
            <a:off x="3484750" y="4566300"/>
            <a:ext cx="3260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5F6368"/>
                </a:solidFill>
                <a:latin typeface="Open Sans"/>
                <a:ea typeface="Open Sans"/>
                <a:cs typeface="Open Sans"/>
                <a:sym typeface="Open Sans"/>
              </a:rPr>
              <a:t>Stars were used to mark the elements of each sketch that would be used in the initial digital wireframes.</a:t>
            </a:r>
            <a:endParaRPr sz="900">
              <a:solidFill>
                <a:srgbClr val="5F6368"/>
              </a:solidFill>
              <a:latin typeface="Open Sans"/>
              <a:ea typeface="Open Sans"/>
              <a:cs typeface="Open Sans"/>
              <a:sym typeface="Open Sans"/>
            </a:endParaRPr>
          </a:p>
        </p:txBody>
      </p:sp>
      <p:sp>
        <p:nvSpPr>
          <p:cNvPr id="266" name="Google Shape;266;p50"/>
          <p:cNvSpPr txBox="1"/>
          <p:nvPr/>
        </p:nvSpPr>
        <p:spPr>
          <a:xfrm>
            <a:off x="7205925" y="3597450"/>
            <a:ext cx="1640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5F6368"/>
                </a:solidFill>
                <a:latin typeface="Open Sans"/>
                <a:ea typeface="Open Sans"/>
                <a:cs typeface="Open Sans"/>
                <a:sym typeface="Open Sans"/>
              </a:rPr>
              <a:t>Refined paper wireframe</a:t>
            </a:r>
            <a:endParaRPr sz="900">
              <a:solidFill>
                <a:srgbClr val="5F6368"/>
              </a:solidFill>
              <a:latin typeface="Open Sans"/>
              <a:ea typeface="Open Sans"/>
              <a:cs typeface="Open Sans"/>
              <a:sym typeface="Open Sans"/>
            </a:endParaRPr>
          </a:p>
        </p:txBody>
      </p:sp>
      <p:sp>
        <p:nvSpPr>
          <p:cNvPr id="267" name="Google Shape;267;p50"/>
          <p:cNvSpPr txBox="1"/>
          <p:nvPr/>
        </p:nvSpPr>
        <p:spPr>
          <a:xfrm>
            <a:off x="517675" y="1370150"/>
            <a:ext cx="2880000" cy="3309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rgbClr val="000000"/>
              </a:buClr>
              <a:buSzPts val="1100"/>
              <a:buFont typeface="Arial"/>
              <a:buNone/>
            </a:pPr>
            <a:r>
              <a:rPr lang="en">
                <a:solidFill>
                  <a:srgbClr val="5F6368"/>
                </a:solidFill>
                <a:latin typeface="Open Sans"/>
                <a:ea typeface="Open Sans"/>
                <a:cs typeface="Open Sans"/>
                <a:sym typeface="Open Sans"/>
              </a:rPr>
              <a:t>Next, I sketched out paper wireframes for each screen in my website, keeping the user pain points about navigation and browsing in mind.</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lang="en">
                <a:solidFill>
                  <a:srgbClr val="5F6368"/>
                </a:solidFill>
                <a:latin typeface="Open Sans"/>
                <a:ea typeface="Open Sans"/>
                <a:cs typeface="Open Sans"/>
                <a:sym typeface="Open Sans"/>
              </a:rPr>
              <a:t>The home screen paper wireframe variations to the right focus on optimizing the browsing experience for users. </a:t>
            </a:r>
            <a:endParaRPr/>
          </a:p>
        </p:txBody>
      </p:sp>
      <p:pic>
        <p:nvPicPr>
          <p:cNvPr id="268" name="Google Shape;268;p50"/>
          <p:cNvPicPr preferRelativeResize="0"/>
          <p:nvPr/>
        </p:nvPicPr>
        <p:blipFill>
          <a:blip r:embed="rId7">
            <a:alphaModFix/>
          </a:blip>
          <a:stretch>
            <a:fillRect/>
          </a:stretch>
        </p:blipFill>
        <p:spPr>
          <a:xfrm>
            <a:off x="7358325" y="2031745"/>
            <a:ext cx="1554476" cy="156570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1"/>
          <p:cNvSpPr txBox="1"/>
          <p:nvPr/>
        </p:nvSpPr>
        <p:spPr>
          <a:xfrm>
            <a:off x="517675" y="524350"/>
            <a:ext cx="7000800" cy="9234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Paper</a:t>
            </a:r>
            <a:r>
              <a:rPr lang="en" sz="2400">
                <a:solidFill>
                  <a:srgbClr val="5F6368"/>
                </a:solidFill>
                <a:latin typeface="Open Sans"/>
                <a:ea typeface="Open Sans"/>
                <a:cs typeface="Open Sans"/>
                <a:sym typeface="Open Sans"/>
              </a:rPr>
              <a:t> wireframe </a:t>
            </a:r>
            <a:endParaRPr sz="2400">
              <a:solidFill>
                <a:srgbClr val="5F6368"/>
              </a:solidFill>
              <a:latin typeface="Open Sans"/>
              <a:ea typeface="Open Sans"/>
              <a:cs typeface="Open Sans"/>
              <a:sym typeface="Open Sans"/>
            </a:endParaRPr>
          </a:p>
          <a:p>
            <a:pPr indent="0" lvl="0" marL="0" rtl="0" algn="l">
              <a:spcBef>
                <a:spcPts val="0"/>
              </a:spcBef>
              <a:spcAft>
                <a:spcPts val="0"/>
              </a:spcAft>
              <a:buNone/>
            </a:pPr>
            <a:r>
              <a:rPr lang="en" sz="2400">
                <a:solidFill>
                  <a:srgbClr val="5F6368"/>
                </a:solidFill>
                <a:latin typeface="Open Sans"/>
                <a:ea typeface="Open Sans"/>
                <a:cs typeface="Open Sans"/>
                <a:sym typeface="Open Sans"/>
              </a:rPr>
              <a:t>screen size variation(s) </a:t>
            </a:r>
            <a:endParaRPr sz="2400">
              <a:solidFill>
                <a:srgbClr val="5F6368"/>
              </a:solidFill>
              <a:latin typeface="Open Sans"/>
              <a:ea typeface="Open Sans"/>
              <a:cs typeface="Open Sans"/>
              <a:sym typeface="Open Sans"/>
            </a:endParaRPr>
          </a:p>
        </p:txBody>
      </p:sp>
      <p:sp>
        <p:nvSpPr>
          <p:cNvPr id="274" name="Google Shape;274;p51"/>
          <p:cNvSpPr txBox="1"/>
          <p:nvPr/>
        </p:nvSpPr>
        <p:spPr>
          <a:xfrm>
            <a:off x="517675" y="1522550"/>
            <a:ext cx="2421300" cy="723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[Your notes about goals and thought process]</a:t>
            </a:r>
            <a:endParaRPr/>
          </a:p>
        </p:txBody>
      </p:sp>
      <p:pic>
        <p:nvPicPr>
          <p:cNvPr id="275" name="Google Shape;275;p51"/>
          <p:cNvPicPr preferRelativeResize="0"/>
          <p:nvPr/>
        </p:nvPicPr>
        <p:blipFill>
          <a:blip r:embed="rId3">
            <a:alphaModFix/>
          </a:blip>
          <a:stretch>
            <a:fillRect/>
          </a:stretch>
        </p:blipFill>
        <p:spPr>
          <a:xfrm>
            <a:off x="4172425" y="733374"/>
            <a:ext cx="1491947" cy="3543349"/>
          </a:xfrm>
          <a:prstGeom prst="rect">
            <a:avLst/>
          </a:prstGeom>
          <a:noFill/>
          <a:ln>
            <a:noFill/>
          </a:ln>
        </p:spPr>
      </p:pic>
      <p:pic>
        <p:nvPicPr>
          <p:cNvPr id="276" name="Google Shape;276;p51"/>
          <p:cNvPicPr preferRelativeResize="0"/>
          <p:nvPr/>
        </p:nvPicPr>
        <p:blipFill>
          <a:blip r:embed="rId4">
            <a:alphaModFix/>
          </a:blip>
          <a:stretch>
            <a:fillRect/>
          </a:stretch>
        </p:blipFill>
        <p:spPr>
          <a:xfrm>
            <a:off x="5743576" y="1262700"/>
            <a:ext cx="1978426" cy="2618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52"/>
          <p:cNvPicPr preferRelativeResize="0"/>
          <p:nvPr/>
        </p:nvPicPr>
        <p:blipFill>
          <a:blip r:embed="rId3">
            <a:alphaModFix/>
          </a:blip>
          <a:stretch>
            <a:fillRect/>
          </a:stretch>
        </p:blipFill>
        <p:spPr>
          <a:xfrm>
            <a:off x="4194275" y="876800"/>
            <a:ext cx="4363801" cy="38011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282" name="Google Shape;282;p52"/>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83" name="Google Shape;283;p52"/>
          <p:cNvSpPr txBox="1"/>
          <p:nvPr/>
        </p:nvSpPr>
        <p:spPr>
          <a:xfrm>
            <a:off x="517675" y="1231975"/>
            <a:ext cx="2289600" cy="3701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300">
                <a:solidFill>
                  <a:srgbClr val="5F6368"/>
                </a:solidFill>
                <a:latin typeface="Open Sans"/>
                <a:ea typeface="Open Sans"/>
                <a:cs typeface="Open Sans"/>
                <a:sym typeface="Open Sans"/>
              </a:rPr>
              <a:t>Moving from paper to digital wireframes made it easy to understand how the redesign could help address user pain points and improve the user experience. </a:t>
            </a:r>
            <a:endParaRPr sz="13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sz="1300">
                <a:solidFill>
                  <a:srgbClr val="5F6368"/>
                </a:solidFill>
                <a:latin typeface="Open Sans"/>
                <a:ea typeface="Open Sans"/>
                <a:cs typeface="Open Sans"/>
                <a:sym typeface="Open Sans"/>
              </a:rPr>
              <a:t>Prioritizing useful visual element placement on the home page was a key part of my strategy.</a:t>
            </a:r>
            <a:endParaRPr sz="13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p:txBody>
      </p:sp>
      <p:cxnSp>
        <p:nvCxnSpPr>
          <p:cNvPr id="284" name="Google Shape;284;p52"/>
          <p:cNvCxnSpPr/>
          <p:nvPr/>
        </p:nvCxnSpPr>
        <p:spPr>
          <a:xfrm flipH="1" rot="10800000">
            <a:off x="3934325" y="1686613"/>
            <a:ext cx="842100" cy="1800"/>
          </a:xfrm>
          <a:prstGeom prst="straightConnector1">
            <a:avLst/>
          </a:prstGeom>
          <a:noFill/>
          <a:ln cap="flat" cmpd="sng" w="19050">
            <a:solidFill>
              <a:srgbClr val="FBBC04"/>
            </a:solidFill>
            <a:prstDash val="solid"/>
            <a:round/>
            <a:headEnd len="med" w="med" type="none"/>
            <a:tailEnd len="med" w="med" type="triangle"/>
          </a:ln>
        </p:spPr>
      </p:cxnSp>
      <p:sp>
        <p:nvSpPr>
          <p:cNvPr id="285" name="Google Shape;285;p52"/>
          <p:cNvSpPr txBox="1"/>
          <p:nvPr/>
        </p:nvSpPr>
        <p:spPr>
          <a:xfrm>
            <a:off x="2897825" y="1363375"/>
            <a:ext cx="1265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Homepage is optimized for a </a:t>
            </a:r>
            <a:r>
              <a:rPr lang="en" sz="1000">
                <a:solidFill>
                  <a:srgbClr val="5F6368"/>
                </a:solidFill>
                <a:latin typeface="Open Sans"/>
                <a:ea typeface="Open Sans"/>
                <a:cs typeface="Open Sans"/>
                <a:sym typeface="Open Sans"/>
              </a:rPr>
              <a:t>prominent</a:t>
            </a:r>
            <a:r>
              <a:rPr lang="en" sz="1000">
                <a:solidFill>
                  <a:srgbClr val="5F6368"/>
                </a:solidFill>
                <a:latin typeface="Open Sans"/>
                <a:ea typeface="Open Sans"/>
                <a:cs typeface="Open Sans"/>
                <a:sym typeface="Open Sans"/>
              </a:rPr>
              <a:t> search field with a hero image behind it.</a:t>
            </a:r>
            <a:endParaRPr sz="1000">
              <a:solidFill>
                <a:srgbClr val="5F6368"/>
              </a:solidFill>
              <a:latin typeface="Open Sans"/>
              <a:ea typeface="Open Sans"/>
              <a:cs typeface="Open Sans"/>
              <a:sym typeface="Open Sans"/>
            </a:endParaRPr>
          </a:p>
        </p:txBody>
      </p:sp>
      <p:sp>
        <p:nvSpPr>
          <p:cNvPr id="286" name="Google Shape;286;p52"/>
          <p:cNvSpPr txBox="1"/>
          <p:nvPr/>
        </p:nvSpPr>
        <p:spPr>
          <a:xfrm>
            <a:off x="2828275" y="3659850"/>
            <a:ext cx="1392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Gestalt </a:t>
            </a:r>
            <a:r>
              <a:rPr lang="en" sz="1000">
                <a:solidFill>
                  <a:srgbClr val="5F6368"/>
                </a:solidFill>
                <a:latin typeface="Open Sans"/>
                <a:ea typeface="Open Sans"/>
                <a:cs typeface="Open Sans"/>
                <a:sym typeface="Open Sans"/>
              </a:rPr>
              <a:t>Principles such as Similarity, Proximity and Common region </a:t>
            </a:r>
            <a:r>
              <a:rPr lang="en" sz="1000">
                <a:solidFill>
                  <a:srgbClr val="5F6368"/>
                </a:solidFill>
                <a:latin typeface="Open Sans"/>
                <a:ea typeface="Open Sans"/>
                <a:cs typeface="Open Sans"/>
                <a:sym typeface="Open Sans"/>
              </a:rPr>
              <a:t> considered to design the homepage</a:t>
            </a:r>
            <a:endParaRPr sz="1000">
              <a:solidFill>
                <a:srgbClr val="5F6368"/>
              </a:solidFill>
              <a:latin typeface="Open Sans"/>
              <a:ea typeface="Open Sans"/>
              <a:cs typeface="Open Sans"/>
              <a:sym typeface="Open Sans"/>
            </a:endParaRPr>
          </a:p>
        </p:txBody>
      </p:sp>
      <p:cxnSp>
        <p:nvCxnSpPr>
          <p:cNvPr id="287" name="Google Shape;287;p52"/>
          <p:cNvCxnSpPr/>
          <p:nvPr/>
        </p:nvCxnSpPr>
        <p:spPr>
          <a:xfrm>
            <a:off x="4046025" y="3857175"/>
            <a:ext cx="982500" cy="0"/>
          </a:xfrm>
          <a:prstGeom prst="straightConnector1">
            <a:avLst/>
          </a:prstGeom>
          <a:noFill/>
          <a:ln cap="flat" cmpd="sng" w="19050">
            <a:solidFill>
              <a:srgbClr val="FBBC04"/>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3"/>
          <p:cNvSpPr txBox="1"/>
          <p:nvPr/>
        </p:nvSpPr>
        <p:spPr>
          <a:xfrm>
            <a:off x="517675" y="524350"/>
            <a:ext cx="7000800" cy="9234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Digital </a:t>
            </a:r>
            <a:r>
              <a:rPr lang="en" sz="2400">
                <a:solidFill>
                  <a:srgbClr val="5F6368"/>
                </a:solidFill>
                <a:latin typeface="Open Sans"/>
                <a:ea typeface="Open Sans"/>
                <a:cs typeface="Open Sans"/>
                <a:sym typeface="Open Sans"/>
              </a:rPr>
              <a:t>wireframe</a:t>
            </a:r>
            <a:r>
              <a:rPr lang="en" sz="2400">
                <a:solidFill>
                  <a:srgbClr val="5F6368"/>
                </a:solidFill>
                <a:latin typeface="Open Sans"/>
                <a:ea typeface="Open Sans"/>
                <a:cs typeface="Open Sans"/>
                <a:sym typeface="Open Sans"/>
              </a:rPr>
              <a:t> </a:t>
            </a:r>
            <a:endParaRPr sz="2400">
              <a:solidFill>
                <a:srgbClr val="5F6368"/>
              </a:solidFill>
              <a:latin typeface="Open Sans"/>
              <a:ea typeface="Open Sans"/>
              <a:cs typeface="Open Sans"/>
              <a:sym typeface="Open Sans"/>
            </a:endParaRPr>
          </a:p>
          <a:p>
            <a:pPr indent="0" lvl="0" marL="0" rtl="0" algn="l">
              <a:spcBef>
                <a:spcPts val="0"/>
              </a:spcBef>
              <a:spcAft>
                <a:spcPts val="0"/>
              </a:spcAft>
              <a:buNone/>
            </a:pPr>
            <a:r>
              <a:rPr lang="en" sz="2400">
                <a:solidFill>
                  <a:srgbClr val="5F6368"/>
                </a:solidFill>
                <a:latin typeface="Open Sans"/>
                <a:ea typeface="Open Sans"/>
                <a:cs typeface="Open Sans"/>
                <a:sym typeface="Open Sans"/>
              </a:rPr>
              <a:t>screen size variation(s) </a:t>
            </a:r>
            <a:endParaRPr sz="2400">
              <a:solidFill>
                <a:srgbClr val="5F6368"/>
              </a:solidFill>
              <a:latin typeface="Open Sans"/>
              <a:ea typeface="Open Sans"/>
              <a:cs typeface="Open Sans"/>
              <a:sym typeface="Open Sans"/>
            </a:endParaRPr>
          </a:p>
        </p:txBody>
      </p:sp>
      <p:pic>
        <p:nvPicPr>
          <p:cNvPr id="293" name="Google Shape;293;p53"/>
          <p:cNvPicPr preferRelativeResize="0"/>
          <p:nvPr/>
        </p:nvPicPr>
        <p:blipFill>
          <a:blip r:embed="rId3">
            <a:alphaModFix/>
          </a:blip>
          <a:stretch>
            <a:fillRect/>
          </a:stretch>
        </p:blipFill>
        <p:spPr>
          <a:xfrm>
            <a:off x="4064800" y="318250"/>
            <a:ext cx="1174510" cy="4507001"/>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294" name="Google Shape;294;p53"/>
          <p:cNvPicPr preferRelativeResize="0"/>
          <p:nvPr/>
        </p:nvPicPr>
        <p:blipFill>
          <a:blip r:embed="rId4">
            <a:alphaModFix/>
          </a:blip>
          <a:stretch>
            <a:fillRect/>
          </a:stretch>
        </p:blipFill>
        <p:spPr>
          <a:xfrm>
            <a:off x="5514975" y="876275"/>
            <a:ext cx="2271340" cy="33909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4"/>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Low-fidelity prototype</a:t>
            </a:r>
            <a:endParaRPr sz="2400">
              <a:solidFill>
                <a:srgbClr val="5F6368"/>
              </a:solidFill>
              <a:latin typeface="Open Sans"/>
              <a:ea typeface="Open Sans"/>
              <a:cs typeface="Open Sans"/>
              <a:sym typeface="Open Sans"/>
            </a:endParaRPr>
          </a:p>
        </p:txBody>
      </p:sp>
      <p:sp>
        <p:nvSpPr>
          <p:cNvPr id="300" name="Google Shape;300;p54"/>
          <p:cNvSpPr/>
          <p:nvPr/>
        </p:nvSpPr>
        <p:spPr>
          <a:xfrm>
            <a:off x="4211875" y="0"/>
            <a:ext cx="49320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4"/>
          <p:cNvSpPr txBox="1"/>
          <p:nvPr/>
        </p:nvSpPr>
        <p:spPr>
          <a:xfrm>
            <a:off x="456775" y="1725150"/>
            <a:ext cx="3755100" cy="1693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rgbClr val="000000"/>
              </a:buClr>
              <a:buSzPts val="1100"/>
              <a:buFont typeface="Arial"/>
              <a:buNone/>
            </a:pPr>
            <a:r>
              <a:rPr lang="en">
                <a:solidFill>
                  <a:srgbClr val="5F6368"/>
                </a:solidFill>
                <a:latin typeface="Open Sans"/>
                <a:ea typeface="Open Sans"/>
                <a:cs typeface="Open Sans"/>
                <a:sym typeface="Open Sans"/>
              </a:rPr>
              <a:t>To create a</a:t>
            </a:r>
            <a:r>
              <a:rPr lang="en">
                <a:solidFill>
                  <a:srgbClr val="5F6368"/>
                </a:solidFill>
                <a:latin typeface="Open Sans"/>
                <a:ea typeface="Open Sans"/>
                <a:cs typeface="Open Sans"/>
                <a:sym typeface="Open Sans"/>
              </a:rPr>
              <a:t> low-fidelity prototype, I connected all of the screens involved in the primary user flow of searching for rental properties.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t/>
            </a:r>
            <a:endParaRPr>
              <a:solidFill>
                <a:srgbClr val="5F6368"/>
              </a:solidFill>
              <a:latin typeface="Open Sans"/>
              <a:ea typeface="Open Sans"/>
              <a:cs typeface="Open Sans"/>
              <a:sym typeface="Open Sans"/>
            </a:endParaRPr>
          </a:p>
        </p:txBody>
      </p:sp>
      <p:pic>
        <p:nvPicPr>
          <p:cNvPr id="302" name="Google Shape;302;p54"/>
          <p:cNvPicPr preferRelativeResize="0"/>
          <p:nvPr/>
        </p:nvPicPr>
        <p:blipFill>
          <a:blip r:embed="rId3">
            <a:alphaModFix/>
          </a:blip>
          <a:stretch>
            <a:fillRect/>
          </a:stretch>
        </p:blipFill>
        <p:spPr>
          <a:xfrm>
            <a:off x="4354675" y="1353700"/>
            <a:ext cx="4539675" cy="1892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5"/>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Usability study: parameters</a:t>
            </a:r>
            <a:endParaRPr sz="2400">
              <a:solidFill>
                <a:srgbClr val="5F6368"/>
              </a:solidFill>
              <a:latin typeface="Open Sans"/>
              <a:ea typeface="Open Sans"/>
              <a:cs typeface="Open Sans"/>
              <a:sym typeface="Open Sans"/>
            </a:endParaRPr>
          </a:p>
        </p:txBody>
      </p:sp>
      <p:sp>
        <p:nvSpPr>
          <p:cNvPr id="308" name="Google Shape;308;p55"/>
          <p:cNvSpPr txBox="1"/>
          <p:nvPr/>
        </p:nvSpPr>
        <p:spPr>
          <a:xfrm>
            <a:off x="868275" y="1932650"/>
            <a:ext cx="3446100" cy="6927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Study type:</a:t>
            </a:r>
            <a:endParaRPr>
              <a:solidFill>
                <a:srgbClr val="5F6368"/>
              </a:solidFill>
              <a:latin typeface="Open Sans SemiBold"/>
              <a:ea typeface="Open Sans SemiBold"/>
              <a:cs typeface="Open Sans SemiBold"/>
              <a:sym typeface="Open Sans SemiBold"/>
            </a:endParaRPr>
          </a:p>
          <a:p>
            <a:pPr indent="0" lvl="0" marL="0" rtl="0" algn="ctr">
              <a:lnSpc>
                <a:spcPct val="150000"/>
              </a:lnSpc>
              <a:spcBef>
                <a:spcPts val="0"/>
              </a:spcBef>
              <a:spcAft>
                <a:spcPts val="0"/>
              </a:spcAft>
              <a:buNone/>
            </a:pPr>
            <a:r>
              <a:rPr lang="en" sz="1200">
                <a:solidFill>
                  <a:srgbClr val="5F6368"/>
                </a:solidFill>
                <a:latin typeface="Open Sans"/>
                <a:ea typeface="Open Sans"/>
                <a:cs typeface="Open Sans"/>
                <a:sym typeface="Open Sans"/>
              </a:rPr>
              <a:t>Unmoderated usability study</a:t>
            </a:r>
            <a:endParaRPr b="1" sz="1200">
              <a:solidFill>
                <a:srgbClr val="4285F4"/>
              </a:solidFill>
              <a:latin typeface="Open Sans"/>
              <a:ea typeface="Open Sans"/>
              <a:cs typeface="Open Sans"/>
              <a:sym typeface="Open Sans"/>
            </a:endParaRPr>
          </a:p>
        </p:txBody>
      </p:sp>
      <p:sp>
        <p:nvSpPr>
          <p:cNvPr id="309" name="Google Shape;309;p55"/>
          <p:cNvSpPr/>
          <p:nvPr/>
        </p:nvSpPr>
        <p:spPr>
          <a:xfrm>
            <a:off x="2334675" y="1304875"/>
            <a:ext cx="513300" cy="5133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5"/>
          <p:cNvSpPr txBox="1"/>
          <p:nvPr/>
        </p:nvSpPr>
        <p:spPr>
          <a:xfrm>
            <a:off x="4829625" y="1932650"/>
            <a:ext cx="3446100" cy="6927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Location:</a:t>
            </a:r>
            <a:endParaRPr>
              <a:solidFill>
                <a:srgbClr val="5F6368"/>
              </a:solidFill>
              <a:latin typeface="Open Sans SemiBold"/>
              <a:ea typeface="Open Sans SemiBold"/>
              <a:cs typeface="Open Sans SemiBold"/>
              <a:sym typeface="Open Sans SemiBold"/>
            </a:endParaRPr>
          </a:p>
          <a:p>
            <a:pPr indent="0" lvl="0" marL="0" rtl="0" algn="ctr">
              <a:lnSpc>
                <a:spcPct val="150000"/>
              </a:lnSpc>
              <a:spcBef>
                <a:spcPts val="0"/>
              </a:spcBef>
              <a:spcAft>
                <a:spcPts val="0"/>
              </a:spcAft>
              <a:buNone/>
            </a:pPr>
            <a:r>
              <a:rPr lang="en" sz="1200">
                <a:solidFill>
                  <a:srgbClr val="5F6368"/>
                </a:solidFill>
                <a:latin typeface="Open Sans"/>
                <a:ea typeface="Open Sans"/>
                <a:cs typeface="Open Sans"/>
                <a:sym typeface="Open Sans"/>
              </a:rPr>
              <a:t>Australia</a:t>
            </a:r>
            <a:r>
              <a:rPr lang="en" sz="1200">
                <a:solidFill>
                  <a:srgbClr val="5F6368"/>
                </a:solidFill>
                <a:latin typeface="Open Sans"/>
                <a:ea typeface="Open Sans"/>
                <a:cs typeface="Open Sans"/>
                <a:sym typeface="Open Sans"/>
              </a:rPr>
              <a:t>, remote</a:t>
            </a:r>
            <a:endParaRPr b="1" sz="1200">
              <a:solidFill>
                <a:srgbClr val="FBBC04"/>
              </a:solidFill>
              <a:latin typeface="Open Sans"/>
              <a:ea typeface="Open Sans"/>
              <a:cs typeface="Open Sans"/>
              <a:sym typeface="Open Sans"/>
            </a:endParaRPr>
          </a:p>
        </p:txBody>
      </p:sp>
      <p:sp>
        <p:nvSpPr>
          <p:cNvPr id="311" name="Google Shape;311;p55"/>
          <p:cNvSpPr/>
          <p:nvPr/>
        </p:nvSpPr>
        <p:spPr>
          <a:xfrm>
            <a:off x="6296025" y="1304875"/>
            <a:ext cx="513300" cy="5133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5"/>
          <p:cNvSpPr txBox="1"/>
          <p:nvPr/>
        </p:nvSpPr>
        <p:spPr>
          <a:xfrm>
            <a:off x="868275" y="3914900"/>
            <a:ext cx="3446100" cy="6927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Participants:</a:t>
            </a:r>
            <a:endParaRPr>
              <a:solidFill>
                <a:srgbClr val="5F6368"/>
              </a:solidFill>
              <a:latin typeface="Open Sans SemiBold"/>
              <a:ea typeface="Open Sans SemiBold"/>
              <a:cs typeface="Open Sans SemiBold"/>
              <a:sym typeface="Open Sans SemiBold"/>
            </a:endParaRPr>
          </a:p>
          <a:p>
            <a:pPr indent="0" lvl="0" marL="0" rtl="0" algn="ctr">
              <a:lnSpc>
                <a:spcPct val="150000"/>
              </a:lnSpc>
              <a:spcBef>
                <a:spcPts val="0"/>
              </a:spcBef>
              <a:spcAft>
                <a:spcPts val="0"/>
              </a:spcAft>
              <a:buNone/>
            </a:pPr>
            <a:r>
              <a:rPr lang="en" sz="1200">
                <a:solidFill>
                  <a:srgbClr val="5F6368"/>
                </a:solidFill>
                <a:latin typeface="Open Sans"/>
                <a:ea typeface="Open Sans"/>
                <a:cs typeface="Open Sans"/>
                <a:sym typeface="Open Sans"/>
              </a:rPr>
              <a:t>5 participants</a:t>
            </a:r>
            <a:endParaRPr b="1" sz="1200">
              <a:solidFill>
                <a:srgbClr val="4285F4"/>
              </a:solidFill>
              <a:latin typeface="Open Sans"/>
              <a:ea typeface="Open Sans"/>
              <a:cs typeface="Open Sans"/>
              <a:sym typeface="Open Sans"/>
            </a:endParaRPr>
          </a:p>
        </p:txBody>
      </p:sp>
      <p:sp>
        <p:nvSpPr>
          <p:cNvPr id="313" name="Google Shape;313;p55"/>
          <p:cNvSpPr/>
          <p:nvPr/>
        </p:nvSpPr>
        <p:spPr>
          <a:xfrm>
            <a:off x="2334675" y="3287125"/>
            <a:ext cx="513300" cy="5133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5"/>
          <p:cNvSpPr txBox="1"/>
          <p:nvPr/>
        </p:nvSpPr>
        <p:spPr>
          <a:xfrm>
            <a:off x="4829625" y="3914900"/>
            <a:ext cx="3446100" cy="6927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a:solidFill>
                  <a:srgbClr val="5F6368"/>
                </a:solidFill>
                <a:latin typeface="Open Sans SemiBold"/>
                <a:ea typeface="Open Sans SemiBold"/>
                <a:cs typeface="Open Sans SemiBold"/>
                <a:sym typeface="Open Sans SemiBold"/>
              </a:rPr>
              <a:t>Length:</a:t>
            </a:r>
            <a:endParaRPr>
              <a:solidFill>
                <a:srgbClr val="5F6368"/>
              </a:solidFill>
              <a:latin typeface="Open Sans SemiBold"/>
              <a:ea typeface="Open Sans SemiBold"/>
              <a:cs typeface="Open Sans SemiBold"/>
              <a:sym typeface="Open Sans SemiBold"/>
            </a:endParaRPr>
          </a:p>
          <a:p>
            <a:pPr indent="0" lvl="0" marL="0" rtl="0" algn="ctr">
              <a:lnSpc>
                <a:spcPct val="150000"/>
              </a:lnSpc>
              <a:spcBef>
                <a:spcPts val="0"/>
              </a:spcBef>
              <a:spcAft>
                <a:spcPts val="0"/>
              </a:spcAft>
              <a:buNone/>
            </a:pPr>
            <a:r>
              <a:rPr lang="en" sz="1200">
                <a:solidFill>
                  <a:srgbClr val="5F6368"/>
                </a:solidFill>
                <a:latin typeface="Open Sans"/>
                <a:ea typeface="Open Sans"/>
                <a:cs typeface="Open Sans"/>
                <a:sym typeface="Open Sans"/>
              </a:rPr>
              <a:t>1</a:t>
            </a:r>
            <a:r>
              <a:rPr lang="en" sz="1200">
                <a:solidFill>
                  <a:srgbClr val="5F6368"/>
                </a:solidFill>
                <a:latin typeface="Open Sans"/>
                <a:ea typeface="Open Sans"/>
                <a:cs typeface="Open Sans"/>
                <a:sym typeface="Open Sans"/>
              </a:rPr>
              <a:t>0-15 minutes</a:t>
            </a:r>
            <a:endParaRPr b="1" sz="1200">
              <a:solidFill>
                <a:srgbClr val="4285F4"/>
              </a:solidFill>
              <a:latin typeface="Open Sans"/>
              <a:ea typeface="Open Sans"/>
              <a:cs typeface="Open Sans"/>
              <a:sym typeface="Open Sans"/>
            </a:endParaRPr>
          </a:p>
        </p:txBody>
      </p:sp>
      <p:sp>
        <p:nvSpPr>
          <p:cNvPr id="315" name="Google Shape;315;p55"/>
          <p:cNvSpPr/>
          <p:nvPr/>
        </p:nvSpPr>
        <p:spPr>
          <a:xfrm>
            <a:off x="6296025" y="3287125"/>
            <a:ext cx="513300" cy="5133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5"/>
          <p:cNvSpPr/>
          <p:nvPr/>
        </p:nvSpPr>
        <p:spPr>
          <a:xfrm>
            <a:off x="2432025" y="3415575"/>
            <a:ext cx="318600" cy="223550"/>
          </a:xfrm>
          <a:custGeom>
            <a:rect b="b" l="l" r="r" t="t"/>
            <a:pathLst>
              <a:path extrusionOk="0" h="735" w="1048">
                <a:moveTo>
                  <a:pt x="759" y="367"/>
                </a:moveTo>
                <a:cubicBezTo>
                  <a:pt x="833" y="367"/>
                  <a:pt x="889" y="308"/>
                  <a:pt x="889" y="237"/>
                </a:cubicBezTo>
                <a:cubicBezTo>
                  <a:pt x="889" y="167"/>
                  <a:pt x="830" y="107"/>
                  <a:pt x="759" y="107"/>
                </a:cubicBezTo>
                <a:cubicBezTo>
                  <a:pt x="686" y="107"/>
                  <a:pt x="630" y="167"/>
                  <a:pt x="630" y="237"/>
                </a:cubicBezTo>
                <a:cubicBezTo>
                  <a:pt x="630" y="308"/>
                  <a:pt x="689" y="367"/>
                  <a:pt x="759" y="367"/>
                </a:cubicBezTo>
                <a:close/>
                <a:moveTo>
                  <a:pt x="367" y="316"/>
                </a:moveTo>
                <a:cubicBezTo>
                  <a:pt x="455" y="316"/>
                  <a:pt x="522" y="246"/>
                  <a:pt x="522" y="158"/>
                </a:cubicBezTo>
                <a:cubicBezTo>
                  <a:pt x="522" y="71"/>
                  <a:pt x="452" y="0"/>
                  <a:pt x="367" y="0"/>
                </a:cubicBezTo>
                <a:cubicBezTo>
                  <a:pt x="283" y="0"/>
                  <a:pt x="209" y="71"/>
                  <a:pt x="209" y="158"/>
                </a:cubicBezTo>
                <a:cubicBezTo>
                  <a:pt x="209" y="246"/>
                  <a:pt x="283" y="316"/>
                  <a:pt x="367" y="316"/>
                </a:cubicBezTo>
                <a:close/>
                <a:moveTo>
                  <a:pt x="759" y="471"/>
                </a:moveTo>
                <a:cubicBezTo>
                  <a:pt x="664" y="471"/>
                  <a:pt x="472" y="519"/>
                  <a:pt x="472" y="615"/>
                </a:cubicBezTo>
                <a:lnTo>
                  <a:pt x="472" y="734"/>
                </a:lnTo>
                <a:lnTo>
                  <a:pt x="1047" y="734"/>
                </a:lnTo>
                <a:lnTo>
                  <a:pt x="1047" y="615"/>
                </a:lnTo>
                <a:cubicBezTo>
                  <a:pt x="1047" y="522"/>
                  <a:pt x="855" y="471"/>
                  <a:pt x="759" y="471"/>
                </a:cubicBezTo>
                <a:close/>
                <a:moveTo>
                  <a:pt x="367" y="421"/>
                </a:moveTo>
                <a:cubicBezTo>
                  <a:pt x="246" y="421"/>
                  <a:pt x="0" y="483"/>
                  <a:pt x="0" y="604"/>
                </a:cubicBezTo>
                <a:lnTo>
                  <a:pt x="0" y="734"/>
                </a:lnTo>
                <a:lnTo>
                  <a:pt x="367" y="734"/>
                </a:lnTo>
                <a:lnTo>
                  <a:pt x="367" y="615"/>
                </a:lnTo>
                <a:cubicBezTo>
                  <a:pt x="367" y="570"/>
                  <a:pt x="384" y="494"/>
                  <a:pt x="491" y="435"/>
                </a:cubicBezTo>
                <a:cubicBezTo>
                  <a:pt x="446" y="426"/>
                  <a:pt x="404" y="421"/>
                  <a:pt x="367" y="4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317" name="Google Shape;317;p55"/>
          <p:cNvSpPr/>
          <p:nvPr/>
        </p:nvSpPr>
        <p:spPr>
          <a:xfrm>
            <a:off x="6441252" y="1401778"/>
            <a:ext cx="222841" cy="319496"/>
          </a:xfrm>
          <a:custGeom>
            <a:rect b="b" l="l" r="r" t="t"/>
            <a:pathLst>
              <a:path extrusionOk="0" h="1048" w="734">
                <a:moveTo>
                  <a:pt x="366" y="0"/>
                </a:moveTo>
                <a:cubicBezTo>
                  <a:pt x="163" y="0"/>
                  <a:pt x="0" y="164"/>
                  <a:pt x="0" y="367"/>
                </a:cubicBezTo>
                <a:cubicBezTo>
                  <a:pt x="0" y="641"/>
                  <a:pt x="366" y="1047"/>
                  <a:pt x="366" y="1047"/>
                </a:cubicBezTo>
                <a:cubicBezTo>
                  <a:pt x="366" y="1047"/>
                  <a:pt x="733" y="641"/>
                  <a:pt x="733" y="367"/>
                </a:cubicBezTo>
                <a:cubicBezTo>
                  <a:pt x="731" y="164"/>
                  <a:pt x="567" y="0"/>
                  <a:pt x="366" y="0"/>
                </a:cubicBezTo>
                <a:close/>
                <a:moveTo>
                  <a:pt x="366" y="497"/>
                </a:moveTo>
                <a:cubicBezTo>
                  <a:pt x="293" y="497"/>
                  <a:pt x="237" y="438"/>
                  <a:pt x="237" y="367"/>
                </a:cubicBezTo>
                <a:cubicBezTo>
                  <a:pt x="237" y="296"/>
                  <a:pt x="296" y="237"/>
                  <a:pt x="366" y="237"/>
                </a:cubicBezTo>
                <a:cubicBezTo>
                  <a:pt x="440" y="237"/>
                  <a:pt x="496" y="296"/>
                  <a:pt x="496" y="367"/>
                </a:cubicBezTo>
                <a:cubicBezTo>
                  <a:pt x="496" y="438"/>
                  <a:pt x="437" y="497"/>
                  <a:pt x="366" y="49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318" name="Google Shape;318;p55"/>
          <p:cNvSpPr/>
          <p:nvPr/>
        </p:nvSpPr>
        <p:spPr>
          <a:xfrm>
            <a:off x="6392921" y="3384699"/>
            <a:ext cx="319496" cy="318153"/>
          </a:xfrm>
          <a:custGeom>
            <a:rect b="b" l="l" r="r" t="t"/>
            <a:pathLst>
              <a:path extrusionOk="0" h="1045" w="1048">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319" name="Google Shape;319;p55"/>
          <p:cNvSpPr/>
          <p:nvPr/>
        </p:nvSpPr>
        <p:spPr>
          <a:xfrm>
            <a:off x="2460538" y="1416000"/>
            <a:ext cx="261574" cy="291049"/>
          </a:xfrm>
          <a:custGeom>
            <a:rect b="b" l="l" r="r" t="t"/>
            <a:pathLst>
              <a:path extrusionOk="0" h="1046" w="941">
                <a:moveTo>
                  <a:pt x="833" y="105"/>
                </a:moveTo>
                <a:lnTo>
                  <a:pt x="616" y="105"/>
                </a:lnTo>
                <a:cubicBezTo>
                  <a:pt x="593" y="46"/>
                  <a:pt x="537" y="0"/>
                  <a:pt x="469" y="0"/>
                </a:cubicBezTo>
                <a:cubicBezTo>
                  <a:pt x="401" y="0"/>
                  <a:pt x="345" y="46"/>
                  <a:pt x="322" y="105"/>
                </a:cubicBezTo>
                <a:lnTo>
                  <a:pt x="105" y="105"/>
                </a:lnTo>
                <a:cubicBezTo>
                  <a:pt x="48" y="105"/>
                  <a:pt x="0" y="153"/>
                  <a:pt x="0" y="209"/>
                </a:cubicBezTo>
                <a:lnTo>
                  <a:pt x="0" y="940"/>
                </a:lnTo>
                <a:cubicBezTo>
                  <a:pt x="0" y="997"/>
                  <a:pt x="48" y="1045"/>
                  <a:pt x="105" y="1045"/>
                </a:cubicBezTo>
                <a:lnTo>
                  <a:pt x="836" y="1045"/>
                </a:lnTo>
                <a:cubicBezTo>
                  <a:pt x="892" y="1045"/>
                  <a:pt x="940" y="997"/>
                  <a:pt x="940" y="940"/>
                </a:cubicBezTo>
                <a:lnTo>
                  <a:pt x="940" y="209"/>
                </a:lnTo>
                <a:cubicBezTo>
                  <a:pt x="937" y="150"/>
                  <a:pt x="889" y="105"/>
                  <a:pt x="833" y="105"/>
                </a:cubicBezTo>
                <a:close/>
                <a:moveTo>
                  <a:pt x="466" y="105"/>
                </a:moveTo>
                <a:cubicBezTo>
                  <a:pt x="494" y="105"/>
                  <a:pt x="520" y="127"/>
                  <a:pt x="520" y="158"/>
                </a:cubicBezTo>
                <a:cubicBezTo>
                  <a:pt x="520" y="187"/>
                  <a:pt x="497" y="212"/>
                  <a:pt x="466" y="212"/>
                </a:cubicBezTo>
                <a:cubicBezTo>
                  <a:pt x="435" y="212"/>
                  <a:pt x="412" y="190"/>
                  <a:pt x="412" y="158"/>
                </a:cubicBezTo>
                <a:cubicBezTo>
                  <a:pt x="415" y="127"/>
                  <a:pt x="438" y="105"/>
                  <a:pt x="466" y="105"/>
                </a:cubicBezTo>
                <a:close/>
                <a:moveTo>
                  <a:pt x="570" y="836"/>
                </a:moveTo>
                <a:lnTo>
                  <a:pt x="204" y="836"/>
                </a:lnTo>
                <a:lnTo>
                  <a:pt x="204" y="731"/>
                </a:lnTo>
                <a:lnTo>
                  <a:pt x="570" y="731"/>
                </a:lnTo>
                <a:lnTo>
                  <a:pt x="570" y="836"/>
                </a:lnTo>
                <a:close/>
                <a:moveTo>
                  <a:pt x="728" y="627"/>
                </a:moveTo>
                <a:lnTo>
                  <a:pt x="206" y="627"/>
                </a:lnTo>
                <a:lnTo>
                  <a:pt x="206" y="523"/>
                </a:lnTo>
                <a:lnTo>
                  <a:pt x="728" y="523"/>
                </a:lnTo>
                <a:lnTo>
                  <a:pt x="728" y="627"/>
                </a:lnTo>
                <a:close/>
                <a:moveTo>
                  <a:pt x="728" y="418"/>
                </a:moveTo>
                <a:lnTo>
                  <a:pt x="206" y="418"/>
                </a:lnTo>
                <a:lnTo>
                  <a:pt x="206" y="314"/>
                </a:lnTo>
                <a:lnTo>
                  <a:pt x="728" y="314"/>
                </a:lnTo>
                <a:lnTo>
                  <a:pt x="728" y="41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6"/>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325" name="Google Shape;325;p56"/>
          <p:cNvSpPr txBox="1"/>
          <p:nvPr/>
        </p:nvSpPr>
        <p:spPr>
          <a:xfrm>
            <a:off x="532875" y="1355375"/>
            <a:ext cx="6494100" cy="6480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These were the main findings uncovered by the usability study: </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p:txBody>
      </p:sp>
      <p:sp>
        <p:nvSpPr>
          <p:cNvPr id="326" name="Google Shape;326;p56"/>
          <p:cNvSpPr txBox="1"/>
          <p:nvPr/>
        </p:nvSpPr>
        <p:spPr>
          <a:xfrm>
            <a:off x="2132138" y="3134175"/>
            <a:ext cx="1981200" cy="7941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3 out of 5 participant had some challenges finding the search section at first.</a:t>
            </a:r>
            <a:endParaRPr sz="1200">
              <a:solidFill>
                <a:srgbClr val="5F6368"/>
              </a:solidFill>
              <a:latin typeface="Open Sans"/>
              <a:ea typeface="Open Sans"/>
              <a:cs typeface="Open Sans"/>
              <a:sym typeface="Open Sans"/>
            </a:endParaRPr>
          </a:p>
        </p:txBody>
      </p:sp>
      <p:sp>
        <p:nvSpPr>
          <p:cNvPr id="327" name="Google Shape;327;p56"/>
          <p:cNvSpPr txBox="1"/>
          <p:nvPr/>
        </p:nvSpPr>
        <p:spPr>
          <a:xfrm>
            <a:off x="2240788" y="26551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Search bar</a:t>
            </a:r>
            <a:endParaRPr>
              <a:solidFill>
                <a:srgbClr val="5F6368"/>
              </a:solidFill>
              <a:latin typeface="Open Sans SemiBold"/>
              <a:ea typeface="Open Sans SemiBold"/>
              <a:cs typeface="Open Sans SemiBold"/>
              <a:sym typeface="Open Sans SemiBold"/>
            </a:endParaRPr>
          </a:p>
        </p:txBody>
      </p:sp>
      <p:sp>
        <p:nvSpPr>
          <p:cNvPr id="328" name="Google Shape;328;p56"/>
          <p:cNvSpPr txBox="1"/>
          <p:nvPr/>
        </p:nvSpPr>
        <p:spPr>
          <a:xfrm>
            <a:off x="5084950" y="26551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Inspection options</a:t>
            </a:r>
            <a:endParaRPr>
              <a:solidFill>
                <a:srgbClr val="5F6368"/>
              </a:solidFill>
              <a:latin typeface="Open Sans SemiBold"/>
              <a:ea typeface="Open Sans SemiBold"/>
              <a:cs typeface="Open Sans SemiBold"/>
              <a:sym typeface="Open Sans SemiBold"/>
            </a:endParaRPr>
          </a:p>
        </p:txBody>
      </p:sp>
      <p:sp>
        <p:nvSpPr>
          <p:cNvPr id="329" name="Google Shape;329;p56"/>
          <p:cNvSpPr txBox="1"/>
          <p:nvPr/>
        </p:nvSpPr>
        <p:spPr>
          <a:xfrm>
            <a:off x="5030663" y="3137875"/>
            <a:ext cx="1981200" cy="7941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2 out of 5 participants would like to have another option for inspection time.</a:t>
            </a:r>
            <a:endParaRPr sz="1200">
              <a:solidFill>
                <a:srgbClr val="5F6368"/>
              </a:solidFill>
              <a:latin typeface="Open Sans"/>
              <a:ea typeface="Open Sans"/>
              <a:cs typeface="Open Sans"/>
              <a:sym typeface="Open Sans"/>
            </a:endParaRPr>
          </a:p>
        </p:txBody>
      </p:sp>
      <p:sp>
        <p:nvSpPr>
          <p:cNvPr id="330" name="Google Shape;330;p56"/>
          <p:cNvSpPr/>
          <p:nvPr/>
        </p:nvSpPr>
        <p:spPr>
          <a:xfrm>
            <a:off x="2920438" y="2104921"/>
            <a:ext cx="513300" cy="5133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31" name="Google Shape;331;p56"/>
          <p:cNvSpPr/>
          <p:nvPr/>
        </p:nvSpPr>
        <p:spPr>
          <a:xfrm>
            <a:off x="5764613" y="2117046"/>
            <a:ext cx="513300" cy="5133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A853"/>
        </a:solidFill>
      </p:bgPr>
    </p:bg>
    <p:spTree>
      <p:nvGrpSpPr>
        <p:cNvPr id="335" name="Shape 335"/>
        <p:cNvGrpSpPr/>
        <p:nvPr/>
      </p:nvGrpSpPr>
      <p:grpSpPr>
        <a:xfrm>
          <a:off x="0" y="0"/>
          <a:ext cx="0" cy="0"/>
          <a:chOff x="0" y="0"/>
          <a:chExt cx="0" cy="0"/>
        </a:xfrm>
      </p:grpSpPr>
      <p:sp>
        <p:nvSpPr>
          <p:cNvPr id="336" name="Google Shape;336;p57"/>
          <p:cNvSpPr txBox="1"/>
          <p:nvPr/>
        </p:nvSpPr>
        <p:spPr>
          <a:xfrm>
            <a:off x="3721275" y="2048400"/>
            <a:ext cx="39900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37" name="Google Shape;337;p57"/>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38" name="Google Shape;338;p57"/>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40"/>
          <p:cNvSpPr txBox="1"/>
          <p:nvPr/>
        </p:nvSpPr>
        <p:spPr>
          <a:xfrm>
            <a:off x="1231075" y="1351725"/>
            <a:ext cx="3934200" cy="23550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product: </a:t>
            </a:r>
            <a:endParaRPr>
              <a:solidFill>
                <a:srgbClr val="4285F4"/>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Happy Place is a rental home website that offers variety of rental home options across Australia. The typical user is between 18-70 years old, and most users are professionals working full time. Happy Place’s goal is to make finding rental homes fast and easy for all types of users. </a:t>
            </a:r>
            <a:endParaRPr b="1" sz="1200">
              <a:solidFill>
                <a:srgbClr val="1967D2"/>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p:txBody>
      </p:sp>
      <p:sp>
        <p:nvSpPr>
          <p:cNvPr id="160" name="Google Shape;160;p40"/>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1" name="Google Shape;161;p40"/>
          <p:cNvSpPr/>
          <p:nvPr/>
        </p:nvSpPr>
        <p:spPr>
          <a:xfrm>
            <a:off x="517675" y="12994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0"/>
          <p:cNvSpPr txBox="1"/>
          <p:nvPr/>
        </p:nvSpPr>
        <p:spPr>
          <a:xfrm>
            <a:off x="1231075" y="3513710"/>
            <a:ext cx="3446100" cy="9696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Project duration:</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January 2023 to February 2023</a:t>
            </a:r>
            <a:endParaRPr b="1" sz="1200">
              <a:solidFill>
                <a:schemeClr val="accent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p:txBody>
      </p:sp>
      <p:sp>
        <p:nvSpPr>
          <p:cNvPr id="163" name="Google Shape;163;p40"/>
          <p:cNvSpPr/>
          <p:nvPr/>
        </p:nvSpPr>
        <p:spPr>
          <a:xfrm>
            <a:off x="517675" y="351371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0"/>
          <p:cNvSpPr/>
          <p:nvPr/>
        </p:nvSpPr>
        <p:spPr>
          <a:xfrm>
            <a:off x="643388" y="3639961"/>
            <a:ext cx="261874" cy="260801"/>
          </a:xfrm>
          <a:custGeom>
            <a:rect b="b" l="l" r="r" t="t"/>
            <a:pathLst>
              <a:path extrusionOk="0" h="1045" w="1048">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65" name="Google Shape;165;p40"/>
          <p:cNvSpPr/>
          <p:nvPr/>
        </p:nvSpPr>
        <p:spPr>
          <a:xfrm>
            <a:off x="610514" y="1447462"/>
            <a:ext cx="327623" cy="217176"/>
          </a:xfrm>
          <a:custGeom>
            <a:rect b="b" l="l" r="r" t="t"/>
            <a:pathLst>
              <a:path extrusionOk="0" h="765" w="1149">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pic>
        <p:nvPicPr>
          <p:cNvPr id="166" name="Google Shape;166;p40"/>
          <p:cNvPicPr preferRelativeResize="0"/>
          <p:nvPr/>
        </p:nvPicPr>
        <p:blipFill>
          <a:blip r:embed="rId3">
            <a:alphaModFix/>
          </a:blip>
          <a:stretch>
            <a:fillRect/>
          </a:stretch>
        </p:blipFill>
        <p:spPr>
          <a:xfrm>
            <a:off x="5204875" y="912334"/>
            <a:ext cx="3446098" cy="2988417"/>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8"/>
          <p:cNvSpPr txBox="1"/>
          <p:nvPr/>
        </p:nvSpPr>
        <p:spPr>
          <a:xfrm>
            <a:off x="517675" y="3719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44" name="Google Shape;344;p58"/>
          <p:cNvSpPr txBox="1"/>
          <p:nvPr/>
        </p:nvSpPr>
        <p:spPr>
          <a:xfrm>
            <a:off x="517675" y="926050"/>
            <a:ext cx="8260800" cy="985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300">
                <a:solidFill>
                  <a:srgbClr val="5F6368"/>
                </a:solidFill>
                <a:latin typeface="Open Sans"/>
                <a:ea typeface="Open Sans"/>
                <a:cs typeface="Open Sans"/>
                <a:sym typeface="Open Sans"/>
              </a:rPr>
              <a:t>Based on the insights from the usability study, I made changes to improve the site’s </a:t>
            </a:r>
            <a:r>
              <a:rPr lang="en" sz="1300">
                <a:solidFill>
                  <a:srgbClr val="5F6368"/>
                </a:solidFill>
                <a:latin typeface="Open Sans"/>
                <a:ea typeface="Open Sans"/>
                <a:cs typeface="Open Sans"/>
                <a:sym typeface="Open Sans"/>
              </a:rPr>
              <a:t>search bar</a:t>
            </a:r>
            <a:r>
              <a:rPr lang="en" sz="1300">
                <a:solidFill>
                  <a:srgbClr val="5F6368"/>
                </a:solidFill>
                <a:latin typeface="Open Sans"/>
                <a:ea typeface="Open Sans"/>
                <a:cs typeface="Open Sans"/>
                <a:sym typeface="Open Sans"/>
              </a:rPr>
              <a:t> on the homepage. The changes I made was adding a placeholder text to make the search section clear. This allowed users to find the search bar easy and fast.</a:t>
            </a:r>
            <a:endParaRPr sz="1300"/>
          </a:p>
        </p:txBody>
      </p:sp>
      <p:sp>
        <p:nvSpPr>
          <p:cNvPr id="345" name="Google Shape;345;p58"/>
          <p:cNvSpPr txBox="1"/>
          <p:nvPr/>
        </p:nvSpPr>
        <p:spPr>
          <a:xfrm>
            <a:off x="1291725" y="1818225"/>
            <a:ext cx="235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Before usability study</a:t>
            </a:r>
            <a:endParaRPr>
              <a:solidFill>
                <a:srgbClr val="1967D2"/>
              </a:solidFill>
            </a:endParaRPr>
          </a:p>
        </p:txBody>
      </p:sp>
      <p:sp>
        <p:nvSpPr>
          <p:cNvPr id="346" name="Google Shape;346;p58"/>
          <p:cNvSpPr txBox="1"/>
          <p:nvPr/>
        </p:nvSpPr>
        <p:spPr>
          <a:xfrm>
            <a:off x="5328250" y="1818213"/>
            <a:ext cx="235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After usability study</a:t>
            </a:r>
            <a:endParaRPr>
              <a:solidFill>
                <a:srgbClr val="1967D2"/>
              </a:solidFill>
            </a:endParaRPr>
          </a:p>
        </p:txBody>
      </p:sp>
      <p:pic>
        <p:nvPicPr>
          <p:cNvPr id="347" name="Google Shape;347;p58"/>
          <p:cNvPicPr preferRelativeResize="0"/>
          <p:nvPr/>
        </p:nvPicPr>
        <p:blipFill>
          <a:blip r:embed="rId3">
            <a:alphaModFix/>
          </a:blip>
          <a:stretch>
            <a:fillRect/>
          </a:stretch>
        </p:blipFill>
        <p:spPr>
          <a:xfrm>
            <a:off x="5024013" y="2220275"/>
            <a:ext cx="2962273" cy="2571748"/>
          </a:xfrm>
          <a:prstGeom prst="rect">
            <a:avLst/>
          </a:prstGeom>
          <a:noFill/>
          <a:ln cap="flat" cmpd="sng" w="9525">
            <a:solidFill>
              <a:schemeClr val="dk2"/>
            </a:solidFill>
            <a:prstDash val="solid"/>
            <a:round/>
            <a:headEnd len="sm" w="sm" type="none"/>
            <a:tailEnd len="sm" w="sm" type="none"/>
          </a:ln>
        </p:spPr>
      </p:pic>
      <p:pic>
        <p:nvPicPr>
          <p:cNvPr id="348" name="Google Shape;348;p58"/>
          <p:cNvPicPr preferRelativeResize="0"/>
          <p:nvPr/>
        </p:nvPicPr>
        <p:blipFill>
          <a:blip r:embed="rId4">
            <a:alphaModFix/>
          </a:blip>
          <a:stretch>
            <a:fillRect/>
          </a:stretch>
        </p:blipFill>
        <p:spPr>
          <a:xfrm>
            <a:off x="987500" y="2187525"/>
            <a:ext cx="2962251" cy="2580291"/>
          </a:xfrm>
          <a:prstGeom prst="rect">
            <a:avLst/>
          </a:prstGeom>
          <a:noFill/>
          <a:ln cap="flat" cmpd="sng" w="9525">
            <a:solidFill>
              <a:schemeClr val="dk2"/>
            </a:solidFill>
            <a:prstDash val="solid"/>
            <a:round/>
            <a:headEnd len="sm" w="sm" type="none"/>
            <a:tailEnd len="sm" w="sm" type="none"/>
          </a:ln>
        </p:spPr>
      </p:pic>
      <p:sp>
        <p:nvSpPr>
          <p:cNvPr id="349" name="Google Shape;349;p58"/>
          <p:cNvSpPr/>
          <p:nvPr/>
        </p:nvSpPr>
        <p:spPr>
          <a:xfrm>
            <a:off x="1369700" y="2759775"/>
            <a:ext cx="843000" cy="153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0" name="Google Shape;350;p58"/>
          <p:cNvCxnSpPr>
            <a:stCxn id="349" idx="3"/>
          </p:cNvCxnSpPr>
          <p:nvPr/>
        </p:nvCxnSpPr>
        <p:spPr>
          <a:xfrm>
            <a:off x="2212700" y="2836275"/>
            <a:ext cx="3864300" cy="2100"/>
          </a:xfrm>
          <a:prstGeom prst="straightConnector1">
            <a:avLst/>
          </a:prstGeom>
          <a:noFill/>
          <a:ln cap="flat" cmpd="sng" w="9525">
            <a:solidFill>
              <a:srgbClr val="FF0000"/>
            </a:solidFill>
            <a:prstDash val="solid"/>
            <a:round/>
            <a:headEnd len="med" w="med" type="none"/>
            <a:tailEnd len="med" w="med" type="triangle"/>
          </a:ln>
        </p:spPr>
      </p:cxnSp>
      <p:sp>
        <p:nvSpPr>
          <p:cNvPr id="351" name="Google Shape;351;p58"/>
          <p:cNvSpPr/>
          <p:nvPr/>
        </p:nvSpPr>
        <p:spPr>
          <a:xfrm>
            <a:off x="6083650" y="2759775"/>
            <a:ext cx="843000" cy="153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9"/>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57" name="Google Shape;357;p59"/>
          <p:cNvSpPr txBox="1"/>
          <p:nvPr/>
        </p:nvSpPr>
        <p:spPr>
          <a:xfrm>
            <a:off x="517675" y="1135225"/>
            <a:ext cx="8260800" cy="1046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To make the inspection booking process even easier for users, I added a “Request Another Time” button that allowed users to ask for a suitable time-slot.</a:t>
            </a:r>
            <a:endParaRPr>
              <a:solidFill>
                <a:schemeClr val="dk1"/>
              </a:solidFill>
            </a:endParaRPr>
          </a:p>
          <a:p>
            <a:pPr indent="0" lvl="0" marL="0" rtl="0" algn="l">
              <a:lnSpc>
                <a:spcPct val="150000"/>
              </a:lnSpc>
              <a:spcBef>
                <a:spcPts val="0"/>
              </a:spcBef>
              <a:spcAft>
                <a:spcPts val="0"/>
              </a:spcAft>
              <a:buNone/>
            </a:pPr>
            <a:r>
              <a:t/>
            </a:r>
            <a:endParaRPr>
              <a:solidFill>
                <a:srgbClr val="5F6368"/>
              </a:solidFill>
              <a:latin typeface="Open Sans"/>
              <a:ea typeface="Open Sans"/>
              <a:cs typeface="Open Sans"/>
              <a:sym typeface="Open Sans"/>
            </a:endParaRPr>
          </a:p>
        </p:txBody>
      </p:sp>
      <p:sp>
        <p:nvSpPr>
          <p:cNvPr id="358" name="Google Shape;358;p59"/>
          <p:cNvSpPr txBox="1"/>
          <p:nvPr/>
        </p:nvSpPr>
        <p:spPr>
          <a:xfrm>
            <a:off x="1339950" y="1858525"/>
            <a:ext cx="235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Before usability study</a:t>
            </a:r>
            <a:endParaRPr>
              <a:solidFill>
                <a:srgbClr val="1967D2"/>
              </a:solidFill>
            </a:endParaRPr>
          </a:p>
        </p:txBody>
      </p:sp>
      <p:sp>
        <p:nvSpPr>
          <p:cNvPr id="359" name="Google Shape;359;p59"/>
          <p:cNvSpPr txBox="1"/>
          <p:nvPr/>
        </p:nvSpPr>
        <p:spPr>
          <a:xfrm>
            <a:off x="4572000" y="1858513"/>
            <a:ext cx="235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After usability study</a:t>
            </a:r>
            <a:endParaRPr>
              <a:solidFill>
                <a:srgbClr val="1967D2"/>
              </a:solidFill>
            </a:endParaRPr>
          </a:p>
        </p:txBody>
      </p:sp>
      <p:pic>
        <p:nvPicPr>
          <p:cNvPr id="360" name="Google Shape;360;p59"/>
          <p:cNvPicPr preferRelativeResize="0"/>
          <p:nvPr/>
        </p:nvPicPr>
        <p:blipFill>
          <a:blip r:embed="rId3">
            <a:alphaModFix/>
          </a:blip>
          <a:stretch>
            <a:fillRect/>
          </a:stretch>
        </p:blipFill>
        <p:spPr>
          <a:xfrm>
            <a:off x="4846275" y="2241538"/>
            <a:ext cx="1908901" cy="2631107"/>
          </a:xfrm>
          <a:prstGeom prst="rect">
            <a:avLst/>
          </a:prstGeom>
          <a:noFill/>
          <a:ln cap="flat" cmpd="sng" w="9525">
            <a:solidFill>
              <a:schemeClr val="dk2"/>
            </a:solidFill>
            <a:prstDash val="solid"/>
            <a:round/>
            <a:headEnd len="sm" w="sm" type="none"/>
            <a:tailEnd len="sm" w="sm" type="none"/>
          </a:ln>
        </p:spPr>
      </p:pic>
      <p:pic>
        <p:nvPicPr>
          <p:cNvPr id="361" name="Google Shape;361;p59"/>
          <p:cNvPicPr preferRelativeResize="0"/>
          <p:nvPr/>
        </p:nvPicPr>
        <p:blipFill>
          <a:blip r:embed="rId4">
            <a:alphaModFix/>
          </a:blip>
          <a:stretch>
            <a:fillRect/>
          </a:stretch>
        </p:blipFill>
        <p:spPr>
          <a:xfrm>
            <a:off x="1569951" y="2227813"/>
            <a:ext cx="1893790" cy="2610888"/>
          </a:xfrm>
          <a:prstGeom prst="rect">
            <a:avLst/>
          </a:prstGeom>
          <a:noFill/>
          <a:ln cap="flat" cmpd="sng" w="9525">
            <a:solidFill>
              <a:schemeClr val="dk2"/>
            </a:solidFill>
            <a:prstDash val="solid"/>
            <a:round/>
            <a:headEnd len="sm" w="sm" type="none"/>
            <a:tailEnd len="sm" w="sm" type="none"/>
          </a:ln>
        </p:spPr>
      </p:pic>
      <p:sp>
        <p:nvSpPr>
          <p:cNvPr id="362" name="Google Shape;362;p59"/>
          <p:cNvSpPr/>
          <p:nvPr/>
        </p:nvSpPr>
        <p:spPr>
          <a:xfrm>
            <a:off x="1815000" y="3833825"/>
            <a:ext cx="843000" cy="107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9"/>
          <p:cNvSpPr/>
          <p:nvPr/>
        </p:nvSpPr>
        <p:spPr>
          <a:xfrm>
            <a:off x="5110650" y="3867150"/>
            <a:ext cx="843000" cy="107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59"/>
          <p:cNvCxnSpPr>
            <a:stCxn id="362" idx="3"/>
            <a:endCxn id="363" idx="1"/>
          </p:cNvCxnSpPr>
          <p:nvPr/>
        </p:nvCxnSpPr>
        <p:spPr>
          <a:xfrm>
            <a:off x="2658000" y="3887525"/>
            <a:ext cx="2452800" cy="33300"/>
          </a:xfrm>
          <a:prstGeom prst="straightConnector1">
            <a:avLst/>
          </a:prstGeom>
          <a:noFill/>
          <a:ln cap="flat" cmpd="sng" w="9525">
            <a:solidFill>
              <a:srgbClr val="EA4335"/>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0"/>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 Original screen size</a:t>
            </a:r>
            <a:endParaRPr sz="2400">
              <a:solidFill>
                <a:srgbClr val="5F6368"/>
              </a:solidFill>
              <a:latin typeface="Open Sans"/>
              <a:ea typeface="Open Sans"/>
              <a:cs typeface="Open Sans"/>
              <a:sym typeface="Open Sans"/>
            </a:endParaRPr>
          </a:p>
        </p:txBody>
      </p:sp>
      <p:pic>
        <p:nvPicPr>
          <p:cNvPr id="370" name="Google Shape;370;p60"/>
          <p:cNvPicPr preferRelativeResize="0"/>
          <p:nvPr/>
        </p:nvPicPr>
        <p:blipFill>
          <a:blip r:embed="rId3">
            <a:alphaModFix/>
          </a:blip>
          <a:stretch>
            <a:fillRect/>
          </a:stretch>
        </p:blipFill>
        <p:spPr>
          <a:xfrm>
            <a:off x="1266825" y="1210700"/>
            <a:ext cx="2638428" cy="1487926"/>
          </a:xfrm>
          <a:prstGeom prst="rect">
            <a:avLst/>
          </a:prstGeom>
          <a:noFill/>
          <a:ln cap="flat" cmpd="sng" w="9525">
            <a:solidFill>
              <a:schemeClr val="dk2"/>
            </a:solidFill>
            <a:prstDash val="solid"/>
            <a:round/>
            <a:headEnd len="sm" w="sm" type="none"/>
            <a:tailEnd len="sm" w="sm" type="none"/>
          </a:ln>
          <a:effectLst>
            <a:outerShdw blurRad="114300" rotWithShape="0" algn="bl" dir="2820000" dist="123825">
              <a:srgbClr val="000000">
                <a:alpha val="51000"/>
              </a:srgbClr>
            </a:outerShdw>
          </a:effectLst>
        </p:spPr>
      </p:pic>
      <p:pic>
        <p:nvPicPr>
          <p:cNvPr id="371" name="Google Shape;371;p60"/>
          <p:cNvPicPr preferRelativeResize="0"/>
          <p:nvPr/>
        </p:nvPicPr>
        <p:blipFill>
          <a:blip r:embed="rId4">
            <a:alphaModFix/>
          </a:blip>
          <a:stretch>
            <a:fillRect/>
          </a:stretch>
        </p:blipFill>
        <p:spPr>
          <a:xfrm>
            <a:off x="4667274" y="1210700"/>
            <a:ext cx="2638425" cy="1485531"/>
          </a:xfrm>
          <a:prstGeom prst="rect">
            <a:avLst/>
          </a:prstGeom>
          <a:noFill/>
          <a:ln cap="flat" cmpd="sng" w="9525">
            <a:solidFill>
              <a:schemeClr val="dk2"/>
            </a:solidFill>
            <a:prstDash val="solid"/>
            <a:round/>
            <a:headEnd len="sm" w="sm" type="none"/>
            <a:tailEnd len="sm" w="sm" type="none"/>
          </a:ln>
          <a:effectLst>
            <a:outerShdw blurRad="114300" rotWithShape="0" algn="bl" dir="2820000" dist="123825">
              <a:srgbClr val="000000">
                <a:alpha val="51000"/>
              </a:srgbClr>
            </a:outerShdw>
          </a:effectLst>
        </p:spPr>
      </p:pic>
      <p:pic>
        <p:nvPicPr>
          <p:cNvPr id="372" name="Google Shape;372;p60"/>
          <p:cNvPicPr preferRelativeResize="0"/>
          <p:nvPr/>
        </p:nvPicPr>
        <p:blipFill>
          <a:blip r:embed="rId5">
            <a:alphaModFix/>
          </a:blip>
          <a:stretch>
            <a:fillRect/>
          </a:stretch>
        </p:blipFill>
        <p:spPr>
          <a:xfrm>
            <a:off x="1266824" y="2999961"/>
            <a:ext cx="2638426" cy="1495839"/>
          </a:xfrm>
          <a:prstGeom prst="rect">
            <a:avLst/>
          </a:prstGeom>
          <a:noFill/>
          <a:ln cap="flat" cmpd="sng" w="9525">
            <a:solidFill>
              <a:schemeClr val="dk2"/>
            </a:solidFill>
            <a:prstDash val="solid"/>
            <a:round/>
            <a:headEnd len="sm" w="sm" type="none"/>
            <a:tailEnd len="sm" w="sm" type="none"/>
          </a:ln>
          <a:effectLst>
            <a:outerShdw blurRad="114300" rotWithShape="0" algn="bl" dir="2820000" dist="123825">
              <a:srgbClr val="000000">
                <a:alpha val="51000"/>
              </a:srgbClr>
            </a:outerShdw>
          </a:effectLst>
        </p:spPr>
      </p:pic>
      <p:pic>
        <p:nvPicPr>
          <p:cNvPr id="373" name="Google Shape;373;p60"/>
          <p:cNvPicPr preferRelativeResize="0"/>
          <p:nvPr/>
        </p:nvPicPr>
        <p:blipFill>
          <a:blip r:embed="rId6">
            <a:alphaModFix/>
          </a:blip>
          <a:stretch>
            <a:fillRect/>
          </a:stretch>
        </p:blipFill>
        <p:spPr>
          <a:xfrm>
            <a:off x="4667274" y="3005475"/>
            <a:ext cx="2638426" cy="1484803"/>
          </a:xfrm>
          <a:prstGeom prst="rect">
            <a:avLst/>
          </a:prstGeom>
          <a:noFill/>
          <a:ln cap="flat" cmpd="sng" w="9525">
            <a:solidFill>
              <a:schemeClr val="dk2"/>
            </a:solidFill>
            <a:prstDash val="solid"/>
            <a:round/>
            <a:headEnd len="sm" w="sm" type="none"/>
            <a:tailEnd len="sm" w="sm" type="none"/>
          </a:ln>
          <a:effectLst>
            <a:outerShdw blurRad="114300" rotWithShape="0" algn="bl" dir="2820000" dist="123825">
              <a:srgbClr val="000000">
                <a:alpha val="51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1"/>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r>
              <a:rPr lang="en" sz="2400">
                <a:solidFill>
                  <a:srgbClr val="5F6368"/>
                </a:solidFill>
                <a:latin typeface="Open Sans"/>
                <a:ea typeface="Open Sans"/>
                <a:cs typeface="Open Sans"/>
                <a:sym typeface="Open Sans"/>
              </a:rPr>
              <a:t>: Screen size variations</a:t>
            </a:r>
            <a:endParaRPr sz="2400">
              <a:solidFill>
                <a:srgbClr val="5F6368"/>
              </a:solidFill>
              <a:latin typeface="Open Sans"/>
              <a:ea typeface="Open Sans"/>
              <a:cs typeface="Open Sans"/>
              <a:sym typeface="Open Sans"/>
            </a:endParaRPr>
          </a:p>
        </p:txBody>
      </p:sp>
      <p:pic>
        <p:nvPicPr>
          <p:cNvPr id="379" name="Google Shape;379;p61"/>
          <p:cNvPicPr preferRelativeResize="0"/>
          <p:nvPr/>
        </p:nvPicPr>
        <p:blipFill>
          <a:blip r:embed="rId3">
            <a:alphaModFix/>
          </a:blip>
          <a:stretch>
            <a:fillRect/>
          </a:stretch>
        </p:blipFill>
        <p:spPr>
          <a:xfrm>
            <a:off x="4838700" y="1078450"/>
            <a:ext cx="2341625" cy="3522126"/>
          </a:xfrm>
          <a:prstGeom prst="rect">
            <a:avLst/>
          </a:prstGeom>
          <a:noFill/>
          <a:ln cap="flat" cmpd="sng" w="9525">
            <a:solidFill>
              <a:schemeClr val="dk2"/>
            </a:solidFill>
            <a:prstDash val="solid"/>
            <a:round/>
            <a:headEnd len="sm" w="sm" type="none"/>
            <a:tailEnd len="sm" w="sm" type="none"/>
          </a:ln>
          <a:effectLst>
            <a:outerShdw blurRad="342900" rotWithShape="0" algn="bl" dir="3240000" dist="114300">
              <a:srgbClr val="000000">
                <a:alpha val="50000"/>
              </a:srgbClr>
            </a:outerShdw>
          </a:effectLst>
        </p:spPr>
      </p:pic>
      <p:pic>
        <p:nvPicPr>
          <p:cNvPr id="380" name="Google Shape;380;p61"/>
          <p:cNvPicPr preferRelativeResize="0"/>
          <p:nvPr/>
        </p:nvPicPr>
        <p:blipFill>
          <a:blip r:embed="rId4">
            <a:alphaModFix/>
          </a:blip>
          <a:stretch>
            <a:fillRect/>
          </a:stretch>
        </p:blipFill>
        <p:spPr>
          <a:xfrm>
            <a:off x="7518470" y="1078450"/>
            <a:ext cx="912055" cy="3522125"/>
          </a:xfrm>
          <a:prstGeom prst="rect">
            <a:avLst/>
          </a:prstGeom>
          <a:noFill/>
          <a:ln cap="flat" cmpd="sng" w="9525">
            <a:solidFill>
              <a:schemeClr val="dk2"/>
            </a:solidFill>
            <a:prstDash val="solid"/>
            <a:round/>
            <a:headEnd len="sm" w="sm" type="none"/>
            <a:tailEnd len="sm" w="sm" type="none"/>
          </a:ln>
          <a:effectLst>
            <a:outerShdw blurRad="342900" rotWithShape="0" algn="bl" dir="3240000" dist="114300">
              <a:srgbClr val="000000">
                <a:alpha val="50000"/>
              </a:srgbClr>
            </a:outerShdw>
          </a:effectLst>
        </p:spPr>
      </p:pic>
      <p:sp>
        <p:nvSpPr>
          <p:cNvPr id="381" name="Google Shape;381;p61"/>
          <p:cNvSpPr txBox="1"/>
          <p:nvPr/>
        </p:nvSpPr>
        <p:spPr>
          <a:xfrm>
            <a:off x="670075" y="1370150"/>
            <a:ext cx="3716100" cy="2662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rgbClr val="000000"/>
              </a:buClr>
              <a:buSzPts val="1100"/>
              <a:buFont typeface="Arial"/>
              <a:buNone/>
            </a:pPr>
            <a:r>
              <a:rPr lang="en">
                <a:solidFill>
                  <a:srgbClr val="5F6368"/>
                </a:solidFill>
                <a:latin typeface="Open Sans"/>
                <a:ea typeface="Open Sans"/>
                <a:cs typeface="Open Sans"/>
                <a:sym typeface="Open Sans"/>
              </a:rPr>
              <a:t>I included considerations for additional screen sizes in my mockups based on my earlier wireframes. Because users browse from a variety of devices, I felt it was important to optimize the browsing experience for a range of device sizes, such as mobile and </a:t>
            </a:r>
            <a:r>
              <a:rPr lang="en">
                <a:solidFill>
                  <a:srgbClr val="5F6368"/>
                </a:solidFill>
                <a:latin typeface="Open Sans"/>
                <a:ea typeface="Open Sans"/>
                <a:cs typeface="Open Sans"/>
                <a:sym typeface="Open Sans"/>
              </a:rPr>
              <a:t>tablet</a:t>
            </a:r>
            <a:r>
              <a:rPr lang="en">
                <a:solidFill>
                  <a:srgbClr val="5F6368"/>
                </a:solidFill>
                <a:latin typeface="Open Sans"/>
                <a:ea typeface="Open Sans"/>
                <a:cs typeface="Open Sans"/>
                <a:sym typeface="Open Sans"/>
              </a:rPr>
              <a:t> so users have the smoothest experience possible. </a:t>
            </a:r>
            <a:endParaRPr>
              <a:solidFill>
                <a:srgbClr val="5F6368"/>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2"/>
          <p:cNvSpPr txBox="1"/>
          <p:nvPr/>
        </p:nvSpPr>
        <p:spPr>
          <a:xfrm>
            <a:off x="517675" y="524350"/>
            <a:ext cx="7000800" cy="9789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87" name="Google Shape;387;p62"/>
          <p:cNvSpPr txBox="1"/>
          <p:nvPr/>
        </p:nvSpPr>
        <p:spPr>
          <a:xfrm>
            <a:off x="517675" y="1622350"/>
            <a:ext cx="2421300" cy="2986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My hi-fi prototype followed the same user flow as the lo-fi prototype, and included the design changes made after the usability study, as well as several changes suggested by members of my team.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pic>
        <p:nvPicPr>
          <p:cNvPr id="388" name="Google Shape;388;p62"/>
          <p:cNvPicPr preferRelativeResize="0"/>
          <p:nvPr/>
        </p:nvPicPr>
        <p:blipFill>
          <a:blip r:embed="rId3">
            <a:alphaModFix/>
          </a:blip>
          <a:stretch>
            <a:fillRect/>
          </a:stretch>
        </p:blipFill>
        <p:spPr>
          <a:xfrm>
            <a:off x="3011323" y="1503250"/>
            <a:ext cx="5725624" cy="2074424"/>
          </a:xfrm>
          <a:prstGeom prst="rect">
            <a:avLst/>
          </a:prstGeom>
          <a:noFill/>
          <a:ln cap="flat" cmpd="sng" w="9525">
            <a:solidFill>
              <a:schemeClr val="dk2"/>
            </a:solidFill>
            <a:prstDash val="solid"/>
            <a:round/>
            <a:headEnd len="sm" w="sm" type="none"/>
            <a:tailEnd len="sm" w="sm" type="none"/>
          </a:ln>
          <a:effectLst>
            <a:outerShdw blurRad="214313" rotWithShape="0" algn="bl" dir="3000000" dist="209550">
              <a:srgbClr val="9AA0A6">
                <a:alpha val="50000"/>
              </a:srgbClr>
            </a:outerShdw>
          </a:effectLst>
        </p:spPr>
      </p:pic>
      <p:sp>
        <p:nvSpPr>
          <p:cNvPr id="389" name="Google Shape;389;p62"/>
          <p:cNvSpPr txBox="1"/>
          <p:nvPr/>
        </p:nvSpPr>
        <p:spPr>
          <a:xfrm>
            <a:off x="3011325" y="3724275"/>
            <a:ext cx="5725500" cy="723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View the Happy Place hi-fi prototype:   </a:t>
            </a:r>
            <a:r>
              <a:rPr lang="en" sz="1000" u="sng">
                <a:solidFill>
                  <a:schemeClr val="hlink"/>
                </a:solidFill>
                <a:latin typeface="Open Sans"/>
                <a:ea typeface="Open Sans"/>
                <a:cs typeface="Open Sans"/>
                <a:sym typeface="Open Sans"/>
                <a:hlinkClick r:id="rId4"/>
              </a:rPr>
              <a:t>Happy Place hi-fi Prototype </a:t>
            </a:r>
            <a:endParaRPr sz="1000">
              <a:solidFill>
                <a:srgbClr val="5F6368"/>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3"/>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395" name="Google Shape;395;p63"/>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3"/>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3"/>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3"/>
          <p:cNvSpPr/>
          <p:nvPr/>
        </p:nvSpPr>
        <p:spPr>
          <a:xfrm>
            <a:off x="14791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99" name="Google Shape;399;p63"/>
          <p:cNvSpPr/>
          <p:nvPr/>
        </p:nvSpPr>
        <p:spPr>
          <a:xfrm>
            <a:off x="41367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00" name="Google Shape;400;p63"/>
          <p:cNvSpPr/>
          <p:nvPr/>
        </p:nvSpPr>
        <p:spPr>
          <a:xfrm>
            <a:off x="67943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401" name="Google Shape;401;p63"/>
          <p:cNvSpPr txBox="1"/>
          <p:nvPr/>
        </p:nvSpPr>
        <p:spPr>
          <a:xfrm>
            <a:off x="711325" y="1917800"/>
            <a:ext cx="20490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lang="en" sz="1200">
                <a:solidFill>
                  <a:srgbClr val="5F6368"/>
                </a:solidFill>
                <a:latin typeface="Open Sans"/>
                <a:ea typeface="Open Sans"/>
                <a:cs typeface="Open Sans"/>
                <a:sym typeface="Open Sans"/>
              </a:rPr>
              <a:t>I used headings with different sized text for clear visual hierarchy </a:t>
            </a:r>
            <a:endParaRPr sz="1200"/>
          </a:p>
        </p:txBody>
      </p:sp>
      <p:sp>
        <p:nvSpPr>
          <p:cNvPr id="402" name="Google Shape;402;p63"/>
          <p:cNvSpPr txBox="1"/>
          <p:nvPr/>
        </p:nvSpPr>
        <p:spPr>
          <a:xfrm>
            <a:off x="3368925" y="1917800"/>
            <a:ext cx="2049000" cy="121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lang="en" sz="1200">
                <a:solidFill>
                  <a:srgbClr val="5F6368"/>
                </a:solidFill>
                <a:latin typeface="Open Sans"/>
                <a:ea typeface="Open Sans"/>
                <a:cs typeface="Open Sans"/>
                <a:sym typeface="Open Sans"/>
              </a:rPr>
              <a:t>I used landmarks to help users navigate the site, including users who rely on assistive technologies</a:t>
            </a:r>
            <a:endParaRPr sz="1200">
              <a:solidFill>
                <a:srgbClr val="000000"/>
              </a:solidFill>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403" name="Google Shape;403;p63"/>
          <p:cNvSpPr txBox="1"/>
          <p:nvPr/>
        </p:nvSpPr>
        <p:spPr>
          <a:xfrm>
            <a:off x="6026525" y="1917800"/>
            <a:ext cx="2049000" cy="164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I checked the colour contrast for background colour and texts over that through the website and made sure follows Web Content Accessibility </a:t>
            </a:r>
            <a:r>
              <a:rPr lang="en" sz="1200">
                <a:solidFill>
                  <a:srgbClr val="5F6368"/>
                </a:solidFill>
                <a:latin typeface="Open Sans"/>
                <a:ea typeface="Open Sans"/>
                <a:cs typeface="Open Sans"/>
                <a:sym typeface="Open Sans"/>
              </a:rPr>
              <a:t>Guidelines</a:t>
            </a:r>
            <a:r>
              <a:rPr lang="en" sz="1200">
                <a:solidFill>
                  <a:srgbClr val="5F6368"/>
                </a:solidFill>
                <a:latin typeface="Open Sans"/>
                <a:ea typeface="Open Sans"/>
                <a:cs typeface="Open Sans"/>
                <a:sym typeface="Open Sans"/>
              </a:rPr>
              <a:t> (WCAG).</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6368"/>
        </a:solidFill>
      </p:bgPr>
    </p:bg>
    <p:spTree>
      <p:nvGrpSpPr>
        <p:cNvPr id="407" name="Shape 407"/>
        <p:cNvGrpSpPr/>
        <p:nvPr/>
      </p:nvGrpSpPr>
      <p:grpSpPr>
        <a:xfrm>
          <a:off x="0" y="0"/>
          <a:ext cx="0" cy="0"/>
          <a:chOff x="0" y="0"/>
          <a:chExt cx="0" cy="0"/>
        </a:xfrm>
      </p:grpSpPr>
      <p:sp>
        <p:nvSpPr>
          <p:cNvPr id="408" name="Google Shape;408;p64"/>
          <p:cNvSpPr txBox="1"/>
          <p:nvPr/>
        </p:nvSpPr>
        <p:spPr>
          <a:xfrm>
            <a:off x="3721275" y="2210100"/>
            <a:ext cx="22755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409" name="Google Shape;409;p64"/>
          <p:cNvSpPr txBox="1"/>
          <p:nvPr/>
        </p:nvSpPr>
        <p:spPr>
          <a:xfrm>
            <a:off x="-468875" y="2294700"/>
            <a:ext cx="3704400" cy="554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410" name="Google Shape;410;p64"/>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5"/>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416" name="Google Shape;416;p65"/>
          <p:cNvSpPr/>
          <p:nvPr/>
        </p:nvSpPr>
        <p:spPr>
          <a:xfrm>
            <a:off x="5396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5"/>
          <p:cNvSpPr/>
          <p:nvPr/>
        </p:nvSpPr>
        <p:spPr>
          <a:xfrm>
            <a:off x="44958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5"/>
          <p:cNvSpPr/>
          <p:nvPr/>
        </p:nvSpPr>
        <p:spPr>
          <a:xfrm>
            <a:off x="679050" y="1660250"/>
            <a:ext cx="234394" cy="260801"/>
          </a:xfrm>
          <a:custGeom>
            <a:rect b="b" l="l" r="r" t="t"/>
            <a:pathLst>
              <a:path extrusionOk="0" h="1045" w="941">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grpSp>
        <p:nvGrpSpPr>
          <p:cNvPr id="419" name="Google Shape;419;p65"/>
          <p:cNvGrpSpPr/>
          <p:nvPr/>
        </p:nvGrpSpPr>
        <p:grpSpPr>
          <a:xfrm>
            <a:off x="4605678" y="1676963"/>
            <a:ext cx="293543" cy="227362"/>
            <a:chOff x="420350" y="238125"/>
            <a:chExt cx="6779275" cy="5238750"/>
          </a:xfrm>
        </p:grpSpPr>
        <p:sp>
          <p:nvSpPr>
            <p:cNvPr id="420" name="Google Shape;420;p65"/>
            <p:cNvSpPr/>
            <p:nvPr/>
          </p:nvSpPr>
          <p:spPr>
            <a:xfrm>
              <a:off x="420350" y="238125"/>
              <a:ext cx="6779275" cy="5238750"/>
            </a:xfrm>
            <a:custGeom>
              <a:rect b="b" l="l" r="r" t="t"/>
              <a:pathLst>
                <a:path extrusionOk="0" h="209550" w="271171">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5"/>
            <p:cNvSpPr/>
            <p:nvPr/>
          </p:nvSpPr>
          <p:spPr>
            <a:xfrm>
              <a:off x="4118525" y="1625500"/>
              <a:ext cx="2157675" cy="765850"/>
            </a:xfrm>
            <a:custGeom>
              <a:rect b="b" l="l" r="r" t="t"/>
              <a:pathLst>
                <a:path extrusionOk="0" h="30634" w="86307">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5"/>
            <p:cNvSpPr/>
            <p:nvPr/>
          </p:nvSpPr>
          <p:spPr>
            <a:xfrm>
              <a:off x="4118525" y="2444600"/>
              <a:ext cx="2157675" cy="768075"/>
            </a:xfrm>
            <a:custGeom>
              <a:rect b="b" l="l" r="r" t="t"/>
              <a:pathLst>
                <a:path extrusionOk="0" h="30723" w="86307">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5"/>
            <p:cNvSpPr/>
            <p:nvPr/>
          </p:nvSpPr>
          <p:spPr>
            <a:xfrm>
              <a:off x="4118525" y="3268150"/>
              <a:ext cx="2157675" cy="765850"/>
            </a:xfrm>
            <a:custGeom>
              <a:rect b="b" l="l" r="r" t="t"/>
              <a:pathLst>
                <a:path extrusionOk="0" h="30634" w="86307">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65"/>
          <p:cNvSpPr txBox="1"/>
          <p:nvPr/>
        </p:nvSpPr>
        <p:spPr>
          <a:xfrm>
            <a:off x="539600" y="2237975"/>
            <a:ext cx="3446100" cy="1523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Impact: </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rgbClr val="000000"/>
              </a:buClr>
              <a:buSzPts val="1100"/>
              <a:buFont typeface="Arial"/>
              <a:buNone/>
            </a:pPr>
            <a:r>
              <a:rPr lang="en" sz="1200">
                <a:solidFill>
                  <a:srgbClr val="5F6368"/>
                </a:solidFill>
                <a:latin typeface="Open Sans"/>
                <a:ea typeface="Open Sans"/>
                <a:cs typeface="Open Sans"/>
                <a:sym typeface="Open Sans"/>
              </a:rPr>
              <a:t>Our target users shared that the design was intuitive to navigate through, more engaging with the images, and demonstrated a clear visual hierarchy. </a:t>
            </a:r>
            <a:endParaRPr b="1" sz="1200">
              <a:solidFill>
                <a:srgbClr val="1967D2"/>
              </a:solidFill>
              <a:latin typeface="Open Sans"/>
              <a:ea typeface="Open Sans"/>
              <a:cs typeface="Open Sans"/>
              <a:sym typeface="Open Sans"/>
            </a:endParaRPr>
          </a:p>
        </p:txBody>
      </p:sp>
      <p:sp>
        <p:nvSpPr>
          <p:cNvPr id="425" name="Google Shape;425;p65"/>
          <p:cNvSpPr txBox="1"/>
          <p:nvPr/>
        </p:nvSpPr>
        <p:spPr>
          <a:xfrm>
            <a:off x="4495800" y="2237975"/>
            <a:ext cx="3446100" cy="2077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What I learned:</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rgbClr val="000000"/>
              </a:buClr>
              <a:buSzPts val="1100"/>
              <a:buFont typeface="Arial"/>
              <a:buNone/>
            </a:pPr>
            <a:r>
              <a:rPr lang="en" sz="1200">
                <a:solidFill>
                  <a:srgbClr val="5F6368"/>
                </a:solidFill>
                <a:latin typeface="Open Sans"/>
                <a:ea typeface="Open Sans"/>
                <a:cs typeface="Open Sans"/>
                <a:sym typeface="Open Sans"/>
              </a:rPr>
              <a:t>I learned that even a small design change can have a huge impact on the user experience. The most important takeaway for me is to always focus on the real needs of the user when coming up with design ideas and solutions. </a:t>
            </a:r>
            <a:endParaRPr b="1" sz="1200">
              <a:solidFill>
                <a:srgbClr val="4285F4"/>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6"/>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431" name="Google Shape;431;p66"/>
          <p:cNvSpPr/>
          <p:nvPr/>
        </p:nvSpPr>
        <p:spPr>
          <a:xfrm>
            <a:off x="2025050" y="1443750"/>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6"/>
          <p:cNvSpPr/>
          <p:nvPr/>
        </p:nvSpPr>
        <p:spPr>
          <a:xfrm>
            <a:off x="4682650" y="1443750"/>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6"/>
          <p:cNvSpPr/>
          <p:nvPr/>
        </p:nvSpPr>
        <p:spPr>
          <a:xfrm>
            <a:off x="2986550" y="1159058"/>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34" name="Google Shape;434;p66"/>
          <p:cNvSpPr/>
          <p:nvPr/>
        </p:nvSpPr>
        <p:spPr>
          <a:xfrm>
            <a:off x="5644150" y="1159058"/>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35" name="Google Shape;435;p66"/>
          <p:cNvSpPr txBox="1"/>
          <p:nvPr/>
        </p:nvSpPr>
        <p:spPr>
          <a:xfrm>
            <a:off x="2142500" y="1927000"/>
            <a:ext cx="20490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lang="en" sz="1200">
                <a:solidFill>
                  <a:srgbClr val="5F6368"/>
                </a:solidFill>
                <a:latin typeface="Open Sans"/>
                <a:ea typeface="Open Sans"/>
                <a:cs typeface="Open Sans"/>
                <a:sym typeface="Open Sans"/>
              </a:rPr>
              <a:t>Conduct follow-up usability testing on the new website</a:t>
            </a:r>
            <a:endParaRPr sz="1200"/>
          </a:p>
        </p:txBody>
      </p:sp>
      <p:sp>
        <p:nvSpPr>
          <p:cNvPr id="436" name="Google Shape;436;p66"/>
          <p:cNvSpPr txBox="1"/>
          <p:nvPr/>
        </p:nvSpPr>
        <p:spPr>
          <a:xfrm>
            <a:off x="4876300" y="1927000"/>
            <a:ext cx="20490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Identify any additional areas of need and ideate on new features</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7"/>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42" name="Google Shape;442;p67"/>
          <p:cNvSpPr txBox="1"/>
          <p:nvPr/>
        </p:nvSpPr>
        <p:spPr>
          <a:xfrm>
            <a:off x="3064600" y="-1016100"/>
            <a:ext cx="65094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443" name="Google Shape;443;p67"/>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7"/>
          <p:cNvSpPr/>
          <p:nvPr/>
        </p:nvSpPr>
        <p:spPr>
          <a:xfrm>
            <a:off x="4230475" y="1602212"/>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7"/>
          <p:cNvSpPr/>
          <p:nvPr/>
        </p:nvSpPr>
        <p:spPr>
          <a:xfrm>
            <a:off x="4361825" y="1734124"/>
            <a:ext cx="250599" cy="249449"/>
          </a:xfrm>
          <a:custGeom>
            <a:rect b="b" l="l" r="r" t="t"/>
            <a:pathLst>
              <a:path extrusionOk="0" h="962" w="964">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446" name="Google Shape;446;p67"/>
          <p:cNvSpPr txBox="1"/>
          <p:nvPr/>
        </p:nvSpPr>
        <p:spPr>
          <a:xfrm>
            <a:off x="919075" y="2461800"/>
            <a:ext cx="7136100" cy="14976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lang="en" sz="1200">
                <a:solidFill>
                  <a:srgbClr val="5F6368"/>
                </a:solidFill>
                <a:latin typeface="Open Sans"/>
                <a:ea typeface="Open Sans"/>
                <a:cs typeface="Open Sans"/>
                <a:sym typeface="Open Sans"/>
              </a:rPr>
              <a:t>Thank you for reviewing my work on the Happy Place website!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rgbClr val="000000"/>
              </a:buClr>
              <a:buSzPts val="1100"/>
              <a:buFont typeface="Arial"/>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rgbClr val="000000"/>
              </a:buClr>
              <a:buSzPts val="1100"/>
              <a:buFont typeface="Arial"/>
              <a:buNone/>
            </a:pPr>
            <a:r>
              <a:rPr lang="en" sz="1200">
                <a:solidFill>
                  <a:srgbClr val="5F6368"/>
                </a:solidFill>
                <a:latin typeface="Open Sans"/>
                <a:ea typeface="Open Sans"/>
                <a:cs typeface="Open Sans"/>
                <a:sym typeface="Open Sans"/>
              </a:rPr>
              <a:t>If you’d like to see more, or would like to get in touch, my contact information is provided below:</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rgbClr val="000000"/>
              </a:buClr>
              <a:buSzPts val="1100"/>
              <a:buFont typeface="Arial"/>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rgbClr val="000000"/>
              </a:buClr>
              <a:buSzPts val="1100"/>
              <a:buFont typeface="Arial"/>
              <a:buNone/>
            </a:pPr>
            <a:r>
              <a:rPr lang="en">
                <a:solidFill>
                  <a:srgbClr val="5F6368"/>
                </a:solidFill>
                <a:latin typeface="Open Sans"/>
                <a:ea typeface="Open Sans"/>
                <a:cs typeface="Open Sans"/>
                <a:sym typeface="Open Sans"/>
              </a:rPr>
              <a:t>Email: sanam.permeh@gmail.com</a:t>
            </a:r>
            <a:endParaRPr u="sng">
              <a:solidFill>
                <a:srgbClr val="4285F4"/>
              </a:solidFill>
              <a:latin typeface="Open Sans"/>
              <a:ea typeface="Open Sans"/>
              <a:cs typeface="Open Sans"/>
              <a:sym typeface="Open Sans"/>
            </a:endParaRPr>
          </a:p>
          <a:p>
            <a:pPr indent="0" lvl="0" marL="0" rtl="0" algn="ctr">
              <a:lnSpc>
                <a:spcPct val="115000"/>
              </a:lnSpc>
              <a:spcBef>
                <a:spcPts val="0"/>
              </a:spcBef>
              <a:spcAft>
                <a:spcPts val="0"/>
              </a:spcAft>
              <a:buClr>
                <a:srgbClr val="000000"/>
              </a:buClr>
              <a:buSzPts val="1100"/>
              <a:buFont typeface="Arial"/>
              <a:buNone/>
            </a:pPr>
            <a:r>
              <a:rPr lang="en">
                <a:solidFill>
                  <a:srgbClr val="5F6368"/>
                </a:solidFill>
                <a:latin typeface="Open Sans"/>
                <a:ea typeface="Open Sans"/>
                <a:cs typeface="Open Sans"/>
                <a:sym typeface="Open Sans"/>
              </a:rPr>
              <a:t>Website: https://sanampermehbc10.myportfolio.com/</a:t>
            </a:r>
            <a:endParaRPr sz="1200">
              <a:solidFill>
                <a:srgbClr val="5F6368"/>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41"/>
          <p:cNvSpPr txBox="1"/>
          <p:nvPr/>
        </p:nvSpPr>
        <p:spPr>
          <a:xfrm>
            <a:off x="517675" y="2237975"/>
            <a:ext cx="3446100" cy="1800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The problem: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Available property website is not focused on only rent options and also does not offer some useful features such as short term rental options.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172" name="Google Shape;172;p41"/>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3" name="Google Shape;173;p41"/>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1"/>
          <p:cNvSpPr txBox="1"/>
          <p:nvPr/>
        </p:nvSpPr>
        <p:spPr>
          <a:xfrm>
            <a:off x="4572000" y="2237975"/>
            <a:ext cx="3446100" cy="2077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goal: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Design a Happy Place website for rental properties to be user friendly by providing clear navigation and offering useful features such as short term rentals, holiday rental options, pet friendly and furnished features.</a:t>
            </a:r>
            <a:endParaRPr b="1" sz="1200">
              <a:solidFill>
                <a:schemeClr val="accen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175" name="Google Shape;175;p41"/>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1"/>
          <p:cNvSpPr/>
          <p:nvPr/>
        </p:nvSpPr>
        <p:spPr>
          <a:xfrm>
            <a:off x="4684213" y="1653525"/>
            <a:ext cx="288875" cy="274249"/>
          </a:xfrm>
          <a:custGeom>
            <a:rect b="b" l="l" r="r" t="t"/>
            <a:pathLst>
              <a:path extrusionOk="0" h="993" w="1045">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7" name="Google Shape;177;p41"/>
          <p:cNvSpPr/>
          <p:nvPr/>
        </p:nvSpPr>
        <p:spPr>
          <a:xfrm>
            <a:off x="640475" y="1656801"/>
            <a:ext cx="267700" cy="267700"/>
          </a:xfrm>
          <a:custGeom>
            <a:rect b="b" l="l" r="r" t="t"/>
            <a:pathLst>
              <a:path extrusionOk="0" h="209550" w="20955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42"/>
          <p:cNvSpPr txBox="1"/>
          <p:nvPr/>
        </p:nvSpPr>
        <p:spPr>
          <a:xfrm>
            <a:off x="517675" y="2237975"/>
            <a:ext cx="34461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My role: </a:t>
            </a:r>
            <a:endParaRPr>
              <a:solidFill>
                <a:srgbClr val="4285F4"/>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UX designer leading the happy Place website design</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183" name="Google Shape;183;p42"/>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84" name="Google Shape;184;p42"/>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2"/>
          <p:cNvSpPr txBox="1"/>
          <p:nvPr/>
        </p:nvSpPr>
        <p:spPr>
          <a:xfrm>
            <a:off x="4572000" y="2237975"/>
            <a:ext cx="3446100" cy="2077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Resp</a:t>
            </a:r>
            <a:r>
              <a:rPr lang="en">
                <a:solidFill>
                  <a:srgbClr val="4285F4"/>
                </a:solidFill>
                <a:latin typeface="Open Sans SemiBold"/>
                <a:ea typeface="Open Sans SemiBold"/>
                <a:cs typeface="Open Sans SemiBold"/>
                <a:sym typeface="Open Sans SemiBold"/>
              </a:rPr>
              <a:t>onsibilities</a:t>
            </a:r>
            <a:r>
              <a:rPr lang="en">
                <a:solidFill>
                  <a:srgbClr val="1967D2"/>
                </a:solidFill>
                <a:latin typeface="Open Sans SemiBold"/>
                <a:ea typeface="Open Sans SemiBold"/>
                <a:cs typeface="Open Sans SemiBold"/>
                <a:sym typeface="Open Sans SemiBold"/>
              </a:rPr>
              <a:t>:</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Conducting interviews, paper and digital wireframing, low and high-fidelity prototyping, conducting usability studies, accounting for accessibility, iterating on designs and responsive design.</a:t>
            </a:r>
            <a:endParaRPr b="1" sz="1200">
              <a:solidFill>
                <a:schemeClr val="accen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186" name="Google Shape;186;p42"/>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2"/>
          <p:cNvSpPr/>
          <p:nvPr/>
        </p:nvSpPr>
        <p:spPr>
          <a:xfrm>
            <a:off x="645441" y="1662440"/>
            <a:ext cx="257757" cy="256421"/>
          </a:xfrm>
          <a:custGeom>
            <a:rect b="b" l="l" r="r" t="t"/>
            <a:pathLst>
              <a:path extrusionOk="0" h="847" w="851">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88" name="Google Shape;188;p42"/>
          <p:cNvSpPr/>
          <p:nvPr/>
        </p:nvSpPr>
        <p:spPr>
          <a:xfrm>
            <a:off x="4685687" y="1710781"/>
            <a:ext cx="285935" cy="159748"/>
          </a:xfrm>
          <a:custGeom>
            <a:rect b="b" l="l" r="r" t="t"/>
            <a:pathLst>
              <a:path extrusionOk="0" h="526" w="941">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4335"/>
        </a:solidFill>
      </p:bgPr>
    </p:bg>
    <p:spTree>
      <p:nvGrpSpPr>
        <p:cNvPr id="192" name="Shape 192"/>
        <p:cNvGrpSpPr/>
        <p:nvPr/>
      </p:nvGrpSpPr>
      <p:grpSpPr>
        <a:xfrm>
          <a:off x="0" y="0"/>
          <a:ext cx="0" cy="0"/>
          <a:chOff x="0" y="0"/>
          <a:chExt cx="0" cy="0"/>
        </a:xfrm>
      </p:grpSpPr>
      <p:sp>
        <p:nvSpPr>
          <p:cNvPr id="193" name="Google Shape;193;p43"/>
          <p:cNvSpPr txBox="1"/>
          <p:nvPr/>
        </p:nvSpPr>
        <p:spPr>
          <a:xfrm>
            <a:off x="-46002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94" name="Google Shape;194;p43"/>
          <p:cNvSpPr txBox="1"/>
          <p:nvPr/>
        </p:nvSpPr>
        <p:spPr>
          <a:xfrm>
            <a:off x="3712425" y="1886850"/>
            <a:ext cx="39465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a:t>
            </a:r>
            <a:r>
              <a:rPr lang="en">
                <a:solidFill>
                  <a:srgbClr val="FFFFFF"/>
                </a:solidFill>
                <a:latin typeface="Open Sans"/>
                <a:ea typeface="Open Sans"/>
                <a:cs typeface="Open Sans"/>
                <a:sym typeface="Open Sans"/>
              </a:rPr>
              <a:t>statements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a:t>
            </a:r>
            <a:r>
              <a:rPr lang="en">
                <a:solidFill>
                  <a:srgbClr val="FFFFFF"/>
                </a:solidFill>
                <a:latin typeface="Open Sans"/>
                <a:ea typeface="Open Sans"/>
                <a:cs typeface="Open Sans"/>
                <a:sym typeface="Open Sans"/>
              </a:rPr>
              <a:t>maps</a:t>
            </a:r>
            <a:endParaRPr>
              <a:solidFill>
                <a:srgbClr val="FFFFFF"/>
              </a:solidFill>
              <a:latin typeface="Open Sans"/>
              <a:ea typeface="Open Sans"/>
              <a:cs typeface="Open Sans"/>
              <a:sym typeface="Open Sans"/>
            </a:endParaRPr>
          </a:p>
        </p:txBody>
      </p:sp>
      <p:cxnSp>
        <p:nvCxnSpPr>
          <p:cNvPr id="195" name="Google Shape;195;p43"/>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4"/>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4"/>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202" name="Google Shape;202;p44"/>
          <p:cNvSpPr txBox="1"/>
          <p:nvPr/>
        </p:nvSpPr>
        <p:spPr>
          <a:xfrm>
            <a:off x="919075" y="2461800"/>
            <a:ext cx="7136100" cy="17547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I conducted user interviews, which I then turned into empathy maps to better understand the target user and their needs. I discovered that many target users treat online browsing for properties as an informative and fun activity when they feel they need a new home. However, many property websites are overwhelming and confusing to navigate, which frustrated many target users. This caused a normally positive experience to become challenging for them and made it harder to make a decision.</a:t>
            </a:r>
            <a:endParaRPr sz="1200">
              <a:solidFill>
                <a:srgbClr val="5F6368"/>
              </a:solidFill>
              <a:latin typeface="Open Sans"/>
              <a:ea typeface="Open Sans"/>
              <a:cs typeface="Open Sans"/>
              <a:sym typeface="Open Sans"/>
            </a:endParaRPr>
          </a:p>
        </p:txBody>
      </p:sp>
      <p:sp>
        <p:nvSpPr>
          <p:cNvPr id="203" name="Google Shape;203;p44"/>
          <p:cNvSpPr/>
          <p:nvPr/>
        </p:nvSpPr>
        <p:spPr>
          <a:xfrm>
            <a:off x="4230475" y="1602212"/>
            <a:ext cx="513300" cy="5133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4"/>
          <p:cNvSpPr/>
          <p:nvPr/>
        </p:nvSpPr>
        <p:spPr>
          <a:xfrm>
            <a:off x="4373201" y="1744926"/>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5"/>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10" name="Google Shape;210;p45"/>
          <p:cNvSpPr txBox="1"/>
          <p:nvPr/>
        </p:nvSpPr>
        <p:spPr>
          <a:xfrm>
            <a:off x="1494438" y="20456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Navigation</a:t>
            </a:r>
            <a:endParaRPr>
              <a:solidFill>
                <a:srgbClr val="4285F4"/>
              </a:solidFill>
              <a:latin typeface="Open Sans SemiBold"/>
              <a:ea typeface="Open Sans SemiBold"/>
              <a:cs typeface="Open Sans SemiBold"/>
              <a:sym typeface="Open Sans SemiBold"/>
            </a:endParaRPr>
          </a:p>
        </p:txBody>
      </p:sp>
      <p:sp>
        <p:nvSpPr>
          <p:cNvPr id="211" name="Google Shape;211;p45"/>
          <p:cNvSpPr txBox="1"/>
          <p:nvPr/>
        </p:nvSpPr>
        <p:spPr>
          <a:xfrm>
            <a:off x="1494450" y="2559275"/>
            <a:ext cx="1872600" cy="12189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Property website designs are often busy, which results in confusing navigation</a:t>
            </a:r>
            <a:endParaRPr sz="1200">
              <a:solidFill>
                <a:schemeClr val="dk1"/>
              </a:solidFill>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212" name="Google Shape;212;p45"/>
          <p:cNvSpPr txBox="1"/>
          <p:nvPr/>
        </p:nvSpPr>
        <p:spPr>
          <a:xfrm>
            <a:off x="3635688" y="20456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Interaction</a:t>
            </a:r>
            <a:endParaRPr>
              <a:solidFill>
                <a:srgbClr val="4285F4"/>
              </a:solidFill>
              <a:latin typeface="Open Sans SemiBold"/>
              <a:ea typeface="Open Sans SemiBold"/>
              <a:cs typeface="Open Sans SemiBold"/>
              <a:sym typeface="Open Sans SemiBold"/>
            </a:endParaRPr>
          </a:p>
        </p:txBody>
      </p:sp>
      <p:sp>
        <p:nvSpPr>
          <p:cNvPr id="213" name="Google Shape;213;p45"/>
          <p:cNvSpPr txBox="1"/>
          <p:nvPr/>
        </p:nvSpPr>
        <p:spPr>
          <a:xfrm>
            <a:off x="3635700" y="2559275"/>
            <a:ext cx="1872600" cy="14316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Small buttons on websites make item selection difficult, which sometimes leads users to make mistakes</a:t>
            </a:r>
            <a:endParaRPr sz="1200">
              <a:solidFill>
                <a:schemeClr val="dk1"/>
              </a:solidFill>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214" name="Google Shape;214;p45"/>
          <p:cNvSpPr txBox="1"/>
          <p:nvPr/>
        </p:nvSpPr>
        <p:spPr>
          <a:xfrm>
            <a:off x="5776944" y="20456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Features</a:t>
            </a:r>
            <a:endParaRPr>
              <a:solidFill>
                <a:srgbClr val="4285F4"/>
              </a:solidFill>
              <a:latin typeface="Open Sans SemiBold"/>
              <a:ea typeface="Open Sans SemiBold"/>
              <a:cs typeface="Open Sans SemiBold"/>
              <a:sym typeface="Open Sans SemiBold"/>
            </a:endParaRPr>
          </a:p>
        </p:txBody>
      </p:sp>
      <p:sp>
        <p:nvSpPr>
          <p:cNvPr id="215" name="Google Shape;215;p45"/>
          <p:cNvSpPr txBox="1"/>
          <p:nvPr/>
        </p:nvSpPr>
        <p:spPr>
          <a:xfrm>
            <a:off x="5776944" y="2559275"/>
            <a:ext cx="1872600" cy="14316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Property websites, often, do not offer short term or holiday rentals along with being furnished or pet friendly for those who need them</a:t>
            </a:r>
            <a:endParaRPr sz="1200"/>
          </a:p>
        </p:txBody>
      </p:sp>
      <p:sp>
        <p:nvSpPr>
          <p:cNvPr id="216" name="Google Shape;216;p45"/>
          <p:cNvSpPr/>
          <p:nvPr/>
        </p:nvSpPr>
        <p:spPr>
          <a:xfrm>
            <a:off x="2174100" y="14189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17" name="Google Shape;217;p45"/>
          <p:cNvSpPr/>
          <p:nvPr/>
        </p:nvSpPr>
        <p:spPr>
          <a:xfrm>
            <a:off x="4315350" y="14189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18" name="Google Shape;218;p45"/>
          <p:cNvSpPr/>
          <p:nvPr/>
        </p:nvSpPr>
        <p:spPr>
          <a:xfrm>
            <a:off x="6456600" y="14189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6"/>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Persona: </a:t>
            </a:r>
            <a:r>
              <a:rPr b="1" lang="en" sz="2400">
                <a:solidFill>
                  <a:srgbClr val="5F6368"/>
                </a:solidFill>
                <a:latin typeface="Open Sans"/>
                <a:ea typeface="Open Sans"/>
                <a:cs typeface="Open Sans"/>
                <a:sym typeface="Open Sans"/>
              </a:rPr>
              <a:t>Name</a:t>
            </a:r>
            <a:endParaRPr b="1" sz="2400">
              <a:solidFill>
                <a:srgbClr val="5F6368"/>
              </a:solidFill>
              <a:latin typeface="Open Sans"/>
              <a:ea typeface="Open Sans"/>
              <a:cs typeface="Open Sans"/>
              <a:sym typeface="Open Sans"/>
            </a:endParaRPr>
          </a:p>
        </p:txBody>
      </p:sp>
      <p:sp>
        <p:nvSpPr>
          <p:cNvPr id="224" name="Google Shape;224;p46"/>
          <p:cNvSpPr txBox="1"/>
          <p:nvPr/>
        </p:nvSpPr>
        <p:spPr>
          <a:xfrm>
            <a:off x="517675" y="1674400"/>
            <a:ext cx="2569200" cy="3309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Problem statement:</a:t>
            </a:r>
            <a:endParaRPr>
              <a:solidFill>
                <a:srgbClr val="EA4335"/>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Flynn is an IT support assistant who needs </a:t>
            </a:r>
            <a:r>
              <a:rPr lang="en">
                <a:solidFill>
                  <a:srgbClr val="5F6368"/>
                </a:solidFill>
                <a:latin typeface="Google Sans"/>
                <a:ea typeface="Google Sans"/>
                <a:cs typeface="Google Sans"/>
                <a:sym typeface="Google Sans"/>
              </a:rPr>
              <a:t>to rent a pet friendly furnished apartment for a short period of time </a:t>
            </a:r>
            <a:r>
              <a:rPr lang="en">
                <a:solidFill>
                  <a:srgbClr val="5F6368"/>
                </a:solidFill>
                <a:latin typeface="Open Sans"/>
                <a:ea typeface="Open Sans"/>
                <a:cs typeface="Open Sans"/>
                <a:sym typeface="Open Sans"/>
              </a:rPr>
              <a:t>because </a:t>
            </a:r>
            <a:r>
              <a:rPr lang="en">
                <a:solidFill>
                  <a:srgbClr val="5F6368"/>
                </a:solidFill>
                <a:latin typeface="Google Sans"/>
                <a:ea typeface="Google Sans"/>
                <a:cs typeface="Google Sans"/>
                <a:sym typeface="Google Sans"/>
              </a:rPr>
              <a:t>he is working on a 6 month contract project and he lives with his dog.</a:t>
            </a:r>
            <a:endParaRPr>
              <a:solidFill>
                <a:srgbClr val="5F6368"/>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pic>
        <p:nvPicPr>
          <p:cNvPr id="225" name="Google Shape;225;p46"/>
          <p:cNvPicPr preferRelativeResize="0"/>
          <p:nvPr/>
        </p:nvPicPr>
        <p:blipFill>
          <a:blip r:embed="rId3">
            <a:alphaModFix/>
          </a:blip>
          <a:stretch>
            <a:fillRect/>
          </a:stretch>
        </p:blipFill>
        <p:spPr>
          <a:xfrm>
            <a:off x="3165675" y="1078450"/>
            <a:ext cx="5752323" cy="33640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7"/>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pic>
        <p:nvPicPr>
          <p:cNvPr id="231" name="Google Shape;231;p47"/>
          <p:cNvPicPr preferRelativeResize="0"/>
          <p:nvPr/>
        </p:nvPicPr>
        <p:blipFill>
          <a:blip r:embed="rId3">
            <a:alphaModFix/>
          </a:blip>
          <a:stretch>
            <a:fillRect/>
          </a:stretch>
        </p:blipFill>
        <p:spPr>
          <a:xfrm>
            <a:off x="3218150" y="1078450"/>
            <a:ext cx="5555302" cy="3260476"/>
          </a:xfrm>
          <a:prstGeom prst="rect">
            <a:avLst/>
          </a:prstGeom>
          <a:noFill/>
          <a:ln>
            <a:noFill/>
          </a:ln>
        </p:spPr>
      </p:pic>
      <p:sp>
        <p:nvSpPr>
          <p:cNvPr id="232" name="Google Shape;232;p47"/>
          <p:cNvSpPr txBox="1"/>
          <p:nvPr/>
        </p:nvSpPr>
        <p:spPr>
          <a:xfrm>
            <a:off x="517675" y="1474450"/>
            <a:ext cx="26040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I created a user journey map of Flynn’s experience using the site to help identify possible pain points and improvement opportunities. </a:t>
            </a:r>
            <a:endParaRPr>
              <a:solidFill>
                <a:schemeClr val="dk1"/>
              </a:solidFill>
            </a:endParaRPr>
          </a:p>
          <a:p>
            <a:pPr indent="0" lvl="0" marL="0" rtl="0" algn="l">
              <a:lnSpc>
                <a:spcPct val="150000"/>
              </a:lnSpc>
              <a:spcBef>
                <a:spcPts val="0"/>
              </a:spcBef>
              <a:spcAft>
                <a:spcPts val="0"/>
              </a:spcAft>
              <a:buNone/>
            </a:pPr>
            <a:r>
              <a:t/>
            </a:r>
            <a:endParaRPr>
              <a:solidFill>
                <a:srgbClr val="5F6368"/>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